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172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011680"/>
            <a:ext cx="10332720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4400" b="1">
                <a:solidFill>
                  <a:srgbClr val="F5A623"/>
                </a:solidFill>
                <a:latin typeface="Arial"/>
              </a:defRPr>
            </a:pPr>
            <a:r>
              <a:t>Defining Ownership / RACI</a:t>
            </a:r>
          </a:p>
          <a:p>
            <a:pPr algn="ctr">
              <a:defRPr sz="2000">
                <a:solidFill>
                  <a:srgbClr val="FFFFFF"/>
                </a:solidFill>
                <a:latin typeface="Arial"/>
              </a:defRPr>
            </a:pPr>
            <a:r>
              <a:t>Strategic Framework Planning Template</a:t>
            </a:r>
          </a:p>
          <a:p>
            <a:br/>
            <a:pPr algn="ctr">
              <a:defRPr sz="1200" i="1">
                <a:solidFill>
                  <a:srgbClr val="9CA3AF"/>
                </a:solidFill>
                <a:latin typeface="Arial"/>
              </a:defRPr>
            </a:pPr>
            <a:r>
              <a:t>Run an interactive live session at: teamsfacilitator.com/raci-matrix-template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182880"/>
            <a:ext cx="11274552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0C1726"/>
                </a:solidFill>
                <a:latin typeface="Arial"/>
              </a:defRPr>
            </a:pPr>
            <a:r>
              <a:t>Defining Ownership / RACI Template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80160"/>
            <a:ext cx="5394960" cy="2286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57200" y="1280160"/>
            <a:ext cx="5394960" cy="384048"/>
          </a:xfrm>
          <a:prstGeom prst="rect">
            <a:avLst/>
          </a:prstGeom>
          <a:solidFill>
            <a:srgbClr val="8E43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66928" y="1280160"/>
            <a:ext cx="5175504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Responsible (R)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Who is the 'Doer' actually rolling up their sleeves to complete this?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Is this person overloaded with too many 'R' assignments across the board?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6" name="Rectangle 5"/>
          <p:cNvSpPr/>
          <p:nvPr/>
        </p:nvSpPr>
        <p:spPr>
          <a:xfrm>
            <a:off x="6217920" y="1280160"/>
            <a:ext cx="5394960" cy="2286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217920" y="1280160"/>
            <a:ext cx="5394960" cy="384048"/>
          </a:xfrm>
          <a:prstGeom prst="rect">
            <a:avLst/>
          </a:prstGeom>
          <a:solidFill>
            <a:srgbClr val="6B728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27648" y="1280160"/>
            <a:ext cx="5175504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Accountable (A)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Who is the single 'Owner' where the buck stops?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Is there exactly one 'A' assigned to prevent a bottleneck or diffusion of responsibility?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" y="3840480"/>
            <a:ext cx="5394960" cy="2286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57200" y="3840480"/>
            <a:ext cx="5394960" cy="384048"/>
          </a:xfrm>
          <a:prstGeom prst="rect">
            <a:avLst/>
          </a:prstGeom>
          <a:solidFill>
            <a:srgbClr val="F5A62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66928" y="3840480"/>
            <a:ext cx="5175504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Consulted (C)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If we don't consult this Subject Matter Expert, what specific risk are we taking on?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Is communication truly two-way before work is finalized?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17920" y="3840480"/>
            <a:ext cx="5394960" cy="2286000"/>
          </a:xfrm>
          <a:prstGeom prst="rect">
            <a:avLst/>
          </a:prstGeom>
          <a:solidFill>
            <a:srgbClr val="FAFAFA"/>
          </a:solidFill>
          <a:ln>
            <a:solidFill>
              <a:srgbClr val="E2E8F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6217920" y="3840480"/>
            <a:ext cx="5394960" cy="384048"/>
          </a:xfrm>
          <a:prstGeom prst="rect">
            <a:avLst/>
          </a:prstGeom>
          <a:solidFill>
            <a:srgbClr val="1E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27648" y="3840480"/>
            <a:ext cx="5175504" cy="2286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100" b="1">
                <a:solidFill>
                  <a:srgbClr val="FFFFFF"/>
                </a:solidFill>
                <a:latin typeface="Arial"/>
              </a:defRPr>
            </a:pPr>
            <a:r>
              <a:t>Informed (I)</a:t>
            </a:r>
          </a:p>
          <a:p>
            <a:pPr>
              <a:defRPr sz="800"/>
            </a:pPr>
          </a:p>
          <a:p>
            <a:pPr>
              <a:defRPr sz="900" b="1">
                <a:solidFill>
                  <a:srgbClr val="6B7280"/>
                </a:solidFill>
                <a:latin typeface="Arial"/>
              </a:defRPr>
            </a:pPr>
            <a:r>
              <a:t>Guiding Questions: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Are we informing this spectator because they need to act on the information, or just to make them feel important?</a:t>
            </a:r>
          </a:p>
          <a:p>
            <a:pPr>
              <a:defRPr sz="850" i="1">
                <a:solidFill>
                  <a:srgbClr val="6B7280"/>
                </a:solidFill>
                <a:latin typeface="Arial"/>
              </a:defRPr>
            </a:pPr>
            <a:r>
              <a:t>• How will they be notified after the fact?</a:t>
            </a:r>
          </a:p>
          <a:p>
            <a:br/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[Click to add items]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57200" y="6492240"/>
            <a:ext cx="11274552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9CA3AF"/>
                </a:solidFill>
                <a:latin typeface="Arial"/>
              </a:defRPr>
            </a:pPr>
            <a:r>
              <a:t>Interactive template: teamsfacilitator.com/raci-matrix-template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