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eamsfacilitator.com/founder-business-fit-template" TargetMode="External"/><Relationship Id="rId3" Type="http://schemas.openxmlformats.org/officeDocument/2006/relationships/image" Target="../media/image2.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3EFE6"/>
        </a:solidFill>
        <a:effectLst/>
      </p:bgPr>
    </p:bg>
    <p:spTree>
      <p:nvGrpSpPr>
        <p:cNvPr id="1" name=""/>
        <p:cNvGrpSpPr/>
        <p:nvPr/>
      </p:nvGrpSpPr>
      <p:grpSpPr/>
      <p:pic>
        <p:nvPicPr>
          <p:cNvPr id="2" name="Picture 1" descr=".wordmark.png"/>
          <p:cNvPicPr>
            <a:picLocks noChangeAspect="1"/>
          </p:cNvPicPr>
          <p:nvPr/>
        </p:nvPicPr>
        <p:blipFill>
          <a:blip r:embed="rId2"/>
          <a:stretch>
            <a:fillRect/>
          </a:stretch>
        </p:blipFill>
        <p:spPr>
          <a:xfrm>
            <a:off x="548640" y="502920"/>
            <a:ext cx="2706208" cy="310896"/>
          </a:xfrm>
          <a:prstGeom prst="rect">
            <a:avLst/>
          </a:prstGeom>
        </p:spPr>
      </p:pic>
      <p:sp>
        <p:nvSpPr>
          <p:cNvPr id="3" name="TextBox 2"/>
          <p:cNvSpPr txBox="1"/>
          <p:nvPr/>
        </p:nvSpPr>
        <p:spPr>
          <a:xfrm>
            <a:off x="548640" y="1874519"/>
            <a:ext cx="5486400" cy="274320"/>
          </a:xfrm>
          <a:prstGeom prst="rect">
            <a:avLst/>
          </a:prstGeom>
          <a:noFill/>
        </p:spPr>
        <p:txBody>
          <a:bodyPr wrap="square" anchor="t">
            <a:noAutofit/>
          </a:bodyPr>
          <a:lstStyle/>
          <a:p>
            <a:pPr algn="l"/>
            <a:r>
              <a:rPr sz="1100" b="1" i="0" spc="140">
                <a:solidFill>
                  <a:srgbClr val="94560A"/>
                </a:solidFill>
                <a:latin typeface="Arial"/>
              </a:rPr>
              <a:t>FREE TEMPLATE</a:t>
            </a:r>
          </a:p>
        </p:txBody>
      </p:sp>
      <p:sp>
        <p:nvSpPr>
          <p:cNvPr id="4" name="TextBox 3"/>
          <p:cNvSpPr txBox="1"/>
          <p:nvPr/>
        </p:nvSpPr>
        <p:spPr>
          <a:xfrm>
            <a:off x="548640" y="2148840"/>
            <a:ext cx="6766560" cy="1097280"/>
          </a:xfrm>
          <a:prstGeom prst="rect">
            <a:avLst/>
          </a:prstGeom>
          <a:noFill/>
        </p:spPr>
        <p:txBody>
          <a:bodyPr wrap="square" anchor="t">
            <a:noAutofit/>
          </a:bodyPr>
          <a:lstStyle/>
          <a:p>
            <a:pPr algn="l"/>
            <a:r>
              <a:rPr sz="4754" b="0" i="0">
                <a:solidFill>
                  <a:srgbClr val="16130F"/>
                </a:solidFill>
                <a:latin typeface="Georgia"/>
              </a:rPr>
              <a:t>Founder-Business Fit</a:t>
            </a:r>
          </a:p>
        </p:txBody>
      </p:sp>
      <p:sp>
        <p:nvSpPr>
          <p:cNvPr id="5" name="TextBox 4"/>
          <p:cNvSpPr txBox="1"/>
          <p:nvPr/>
        </p:nvSpPr>
        <p:spPr>
          <a:xfrm>
            <a:off x="548640" y="3291840"/>
            <a:ext cx="5852160" cy="914400"/>
          </a:xfrm>
          <a:prstGeom prst="rect">
            <a:avLst/>
          </a:prstGeom>
          <a:noFill/>
        </p:spPr>
        <p:txBody>
          <a:bodyPr wrap="square" anchor="t">
            <a:noAutofit/>
          </a:bodyPr>
          <a:lstStyle/>
          <a:p>
            <a:pPr algn="l"/>
            <a:r>
              <a:rPr sz="1700" b="0" i="0">
                <a:solidFill>
                  <a:srgbClr val="4F493F"/>
                </a:solidFill>
                <a:latin typeface="Arial"/>
              </a:rPr>
              <a:t>Turn your goals, money, time, skills and limits into the business types that actually fit you, then pick what to test.</a:t>
            </a:r>
          </a:p>
        </p:txBody>
      </p:sp>
      <p:sp>
        <p:nvSpPr>
          <p:cNvPr id="6" name="TextBox 5"/>
          <p:cNvSpPr txBox="1"/>
          <p:nvPr/>
        </p:nvSpPr>
        <p:spPr>
          <a:xfrm>
            <a:off x="548640" y="5074920"/>
            <a:ext cx="1920240" cy="274320"/>
          </a:xfrm>
          <a:prstGeom prst="rect">
            <a:avLst/>
          </a:prstGeom>
          <a:noFill/>
        </p:spPr>
        <p:txBody>
          <a:bodyPr wrap="square" anchor="t">
            <a:noAutofit/>
          </a:bodyPr>
          <a:lstStyle/>
          <a:p>
            <a:pPr algn="l"/>
            <a:r>
              <a:rPr sz="850" b="1" i="0" spc="140">
                <a:solidFill>
                  <a:srgbClr val="8F877A"/>
                </a:solidFill>
                <a:latin typeface="Arial"/>
              </a:rPr>
              <a:t>TEAM</a:t>
            </a:r>
          </a:p>
        </p:txBody>
      </p:sp>
      <p:cxnSp>
        <p:nvCxnSpPr>
          <p:cNvPr id="7" name="Connector 6"/>
          <p:cNvCxnSpPr/>
          <p:nvPr/>
        </p:nvCxnSpPr>
        <p:spPr>
          <a:xfrm>
            <a:off x="548640" y="5641848"/>
            <a:ext cx="1920240" cy="0"/>
          </a:xfrm>
          <a:prstGeom prst="line">
            <a:avLst/>
          </a:prstGeom>
          <a:ln w="9525">
            <a:solidFill>
              <a:srgbClr val="16130F"/>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697480" y="5074920"/>
            <a:ext cx="1920240" cy="274320"/>
          </a:xfrm>
          <a:prstGeom prst="rect">
            <a:avLst/>
          </a:prstGeom>
          <a:noFill/>
        </p:spPr>
        <p:txBody>
          <a:bodyPr wrap="square" anchor="t">
            <a:noAutofit/>
          </a:bodyPr>
          <a:lstStyle/>
          <a:p>
            <a:pPr algn="l"/>
            <a:r>
              <a:rPr sz="850" b="1" i="0" spc="140">
                <a:solidFill>
                  <a:srgbClr val="8F877A"/>
                </a:solidFill>
                <a:latin typeface="Arial"/>
              </a:rPr>
              <a:t>DATE</a:t>
            </a:r>
          </a:p>
        </p:txBody>
      </p:sp>
      <p:cxnSp>
        <p:nvCxnSpPr>
          <p:cNvPr id="9" name="Connector 8"/>
          <p:cNvCxnSpPr/>
          <p:nvPr/>
        </p:nvCxnSpPr>
        <p:spPr>
          <a:xfrm>
            <a:off x="2697480" y="5641848"/>
            <a:ext cx="1920240" cy="0"/>
          </a:xfrm>
          <a:prstGeom prst="line">
            <a:avLst/>
          </a:prstGeom>
          <a:ln w="9525">
            <a:solidFill>
              <a:srgbClr val="16130F"/>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4846320" y="5074920"/>
            <a:ext cx="1920240" cy="274320"/>
          </a:xfrm>
          <a:prstGeom prst="rect">
            <a:avLst/>
          </a:prstGeom>
          <a:noFill/>
        </p:spPr>
        <p:txBody>
          <a:bodyPr wrap="square" anchor="t">
            <a:noAutofit/>
          </a:bodyPr>
          <a:lstStyle/>
          <a:p>
            <a:pPr algn="l"/>
            <a:r>
              <a:rPr sz="850" b="1" i="0" spc="140">
                <a:solidFill>
                  <a:srgbClr val="8F877A"/>
                </a:solidFill>
                <a:latin typeface="Arial"/>
              </a:rPr>
              <a:t>FACILITATOR</a:t>
            </a:r>
          </a:p>
        </p:txBody>
      </p:sp>
      <p:cxnSp>
        <p:nvCxnSpPr>
          <p:cNvPr id="11" name="Connector 10"/>
          <p:cNvCxnSpPr/>
          <p:nvPr/>
        </p:nvCxnSpPr>
        <p:spPr>
          <a:xfrm>
            <a:off x="4846320" y="5641848"/>
            <a:ext cx="1920240" cy="0"/>
          </a:xfrm>
          <a:prstGeom prst="line">
            <a:avLst/>
          </a:prstGeom>
          <a:ln w="9525">
            <a:solidFill>
              <a:srgbClr val="16130F"/>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7543800" y="822960"/>
            <a:ext cx="4114800" cy="5257800"/>
          </a:xfrm>
          <a:prstGeom prst="roundRect">
            <a:avLst>
              <a:gd name="adj" fmla="val 1777"/>
            </a:avLst>
          </a:prstGeom>
          <a:solidFill>
            <a:srgbClr val="FBF9F4"/>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3" name="Rectangle 12"/>
          <p:cNvSpPr/>
          <p:nvPr/>
        </p:nvSpPr>
        <p:spPr>
          <a:xfrm rot="21420000">
            <a:off x="7818120" y="1143000"/>
            <a:ext cx="1645920" cy="1325880"/>
          </a:xfrm>
          <a:prstGeom prst="rect">
            <a:avLst/>
          </a:prstGeom>
          <a:solidFill>
            <a:srgbClr val="F9E07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200" b="0" i="0">
                <a:solidFill>
                  <a:srgbClr val="16130F"/>
                </a:solidFill>
                <a:latin typeface="Arial"/>
              </a:rPr>
              <a:t>A steady income I control (must)</a:t>
            </a:r>
          </a:p>
        </p:txBody>
      </p:sp>
      <p:sp>
        <p:nvSpPr>
          <p:cNvPr id="14" name="Rectangle 13"/>
          <p:cNvSpPr/>
          <p:nvPr/>
        </p:nvSpPr>
        <p:spPr>
          <a:xfrm rot="120000">
            <a:off x="9692640" y="1143000"/>
            <a:ext cx="1645920" cy="1325880"/>
          </a:xfrm>
          <a:prstGeom prst="rect">
            <a:avLst/>
          </a:prstGeom>
          <a:solidFill>
            <a:srgbClr val="F6BBC6"/>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200" b="0" i="0">
                <a:solidFill>
                  <a:srgbClr val="16130F"/>
                </a:solidFill>
                <a:latin typeface="Arial"/>
              </a:rPr>
              <a:t>$25K to $100K to put in, could lose a small part</a:t>
            </a:r>
          </a:p>
        </p:txBody>
      </p:sp>
      <p:sp>
        <p:nvSpPr>
          <p:cNvPr id="15" name="Rectangle 14"/>
          <p:cNvSpPr/>
          <p:nvPr/>
        </p:nvSpPr>
        <p:spPr>
          <a:xfrm rot="90000">
            <a:off x="7818120" y="2743200"/>
            <a:ext cx="1645920" cy="1325880"/>
          </a:xfrm>
          <a:prstGeom prst="rect">
            <a:avLst/>
          </a:prstGeom>
          <a:solidFill>
            <a:srgbClr val="BCD6E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200" b="0" i="0">
                <a:solidFill>
                  <a:srgbClr val="16130F"/>
                </a:solidFill>
                <a:latin typeface="Arial"/>
              </a:rPr>
              <a:t>Energized by fixing operations and by numbers</a:t>
            </a:r>
          </a:p>
        </p:txBody>
      </p:sp>
      <p:sp>
        <p:nvSpPr>
          <p:cNvPr id="16" name="Rectangle 15"/>
          <p:cNvSpPr/>
          <p:nvPr/>
        </p:nvSpPr>
        <p:spPr>
          <a:xfrm rot="21480000">
            <a:off x="9692640" y="2743200"/>
            <a:ext cx="1645920" cy="1325880"/>
          </a:xfrm>
          <a:prstGeom prst="rect">
            <a:avLst/>
          </a:prstGeom>
          <a:solidFill>
            <a:srgbClr val="BFE0B4"/>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200" b="0" i="0">
                <a:solidFill>
                  <a:srgbClr val="16130F"/>
                </a:solidFill>
                <a:latin typeface="Arial"/>
              </a:rPr>
              <a:t>First money within 3 months (must)</a:t>
            </a:r>
          </a:p>
        </p:txBody>
      </p:sp>
      <p:sp>
        <p:nvSpPr>
          <p:cNvPr id="17" name="Rectangle 16"/>
          <p:cNvSpPr/>
          <p:nvPr/>
        </p:nvSpPr>
        <p:spPr>
          <a:xfrm rot="21540000">
            <a:off x="7818120" y="4343400"/>
            <a:ext cx="1645920" cy="1325880"/>
          </a:xfrm>
          <a:prstGeom prst="rect">
            <a:avLst/>
          </a:prstGeom>
          <a:solidFill>
            <a:srgbClr val="F8C48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200" b="0" i="0">
                <a:solidFill>
                  <a:srgbClr val="16130F"/>
                </a:solidFill>
                <a:latin typeface="Arial"/>
              </a:rPr>
              <a:t>Wants first money in 3 months but leans toward building software</a:t>
            </a:r>
          </a:p>
        </p:txBody>
      </p:sp>
      <p:sp>
        <p:nvSpPr>
          <p:cNvPr id="18" name="Rectangle 17"/>
          <p:cNvSpPr/>
          <p:nvPr/>
        </p:nvSpPr>
        <p:spPr>
          <a:xfrm rot="180000">
            <a:off x="9692640" y="4343400"/>
            <a:ext cx="1645920" cy="1325880"/>
          </a:xfrm>
          <a:prstGeom prst="rect">
            <a:avLst/>
          </a:prstGeom>
          <a:solidFill>
            <a:srgbClr val="F9E07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200" b="0" i="0">
                <a:solidFill>
                  <a:srgbClr val="16130F"/>
                </a:solidFill>
                <a:latin typeface="Arial"/>
              </a:rPr>
              <a:t>Operations consulting in an industry you know</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3EFE6"/>
        </a:solidFill>
        <a:effectLst/>
      </p:bgPr>
    </p:bg>
    <p:spTree>
      <p:nvGrpSpPr>
        <p:cNvPr id="1" name=""/>
        <p:cNvGrpSpPr/>
        <p:nvPr/>
      </p:nvGrpSpPr>
      <p:grpSpPr/>
      <p:sp>
        <p:nvSpPr>
          <p:cNvPr id="2" name="TextBox 1"/>
          <p:cNvSpPr txBox="1"/>
          <p:nvPr/>
        </p:nvSpPr>
        <p:spPr>
          <a:xfrm>
            <a:off x="548640" y="384048"/>
            <a:ext cx="5486400" cy="274320"/>
          </a:xfrm>
          <a:prstGeom prst="rect">
            <a:avLst/>
          </a:prstGeom>
          <a:noFill/>
        </p:spPr>
        <p:txBody>
          <a:bodyPr wrap="square" anchor="t">
            <a:noAutofit/>
          </a:bodyPr>
          <a:lstStyle/>
          <a:p>
            <a:pPr algn="l"/>
            <a:r>
              <a:rPr sz="1000" b="1" i="0" spc="140">
                <a:solidFill>
                  <a:srgbClr val="94560A"/>
                </a:solidFill>
                <a:latin typeface="Arial"/>
              </a:rPr>
              <a:t>FACILITATOR GUIDE</a:t>
            </a:r>
          </a:p>
        </p:txBody>
      </p:sp>
      <p:sp>
        <p:nvSpPr>
          <p:cNvPr id="3" name="TextBox 2"/>
          <p:cNvSpPr txBox="1"/>
          <p:nvPr/>
        </p:nvSpPr>
        <p:spPr>
          <a:xfrm>
            <a:off x="548640" y="566928"/>
            <a:ext cx="7680960" cy="731520"/>
          </a:xfrm>
          <a:prstGeom prst="rect">
            <a:avLst/>
          </a:prstGeom>
          <a:noFill/>
        </p:spPr>
        <p:txBody>
          <a:bodyPr wrap="square" anchor="t">
            <a:noAutofit/>
          </a:bodyPr>
          <a:lstStyle/>
          <a:p>
            <a:pPr algn="l"/>
            <a:r>
              <a:rPr sz="3600" b="0" i="0">
                <a:solidFill>
                  <a:srgbClr val="16130F"/>
                </a:solidFill>
                <a:latin typeface="Georgia"/>
              </a:rPr>
              <a:t>How to run a Founder-Business Fit</a:t>
            </a:r>
          </a:p>
        </p:txBody>
      </p:sp>
      <p:sp>
        <p:nvSpPr>
          <p:cNvPr id="4" name="TextBox 3"/>
          <p:cNvSpPr txBox="1"/>
          <p:nvPr/>
        </p:nvSpPr>
        <p:spPr>
          <a:xfrm>
            <a:off x="548640" y="1463040"/>
            <a:ext cx="2011680" cy="274320"/>
          </a:xfrm>
          <a:prstGeom prst="rect">
            <a:avLst/>
          </a:prstGeom>
          <a:noFill/>
        </p:spPr>
        <p:txBody>
          <a:bodyPr wrap="square" anchor="t">
            <a:noAutofit/>
          </a:bodyPr>
          <a:lstStyle/>
          <a:p>
            <a:pPr algn="l"/>
            <a:r>
              <a:rPr sz="850" b="1" i="0" spc="140">
                <a:solidFill>
                  <a:srgbClr val="8F877A"/>
                </a:solidFill>
                <a:latin typeface="Arial"/>
              </a:rPr>
              <a:t>TIME</a:t>
            </a:r>
          </a:p>
        </p:txBody>
      </p:sp>
      <p:sp>
        <p:nvSpPr>
          <p:cNvPr id="5" name="TextBox 4"/>
          <p:cNvSpPr txBox="1"/>
          <p:nvPr/>
        </p:nvSpPr>
        <p:spPr>
          <a:xfrm>
            <a:off x="548640" y="1691640"/>
            <a:ext cx="1828800" cy="457200"/>
          </a:xfrm>
          <a:prstGeom prst="rect">
            <a:avLst/>
          </a:prstGeom>
          <a:noFill/>
        </p:spPr>
        <p:txBody>
          <a:bodyPr wrap="square" anchor="t">
            <a:noAutofit/>
          </a:bodyPr>
          <a:lstStyle/>
          <a:p>
            <a:pPr algn="l"/>
            <a:r>
              <a:rPr sz="1300" b="0" i="0">
                <a:solidFill>
                  <a:srgbClr val="16130F"/>
                </a:solidFill>
                <a:latin typeface="Arial"/>
              </a:rPr>
              <a:t>30–45 mins</a:t>
            </a:r>
          </a:p>
        </p:txBody>
      </p:sp>
      <p:sp>
        <p:nvSpPr>
          <p:cNvPr id="6" name="TextBox 5"/>
          <p:cNvSpPr txBox="1"/>
          <p:nvPr/>
        </p:nvSpPr>
        <p:spPr>
          <a:xfrm>
            <a:off x="2560320" y="1463040"/>
            <a:ext cx="2743200" cy="274320"/>
          </a:xfrm>
          <a:prstGeom prst="rect">
            <a:avLst/>
          </a:prstGeom>
          <a:noFill/>
        </p:spPr>
        <p:txBody>
          <a:bodyPr wrap="square" anchor="t">
            <a:noAutofit/>
          </a:bodyPr>
          <a:lstStyle/>
          <a:p>
            <a:pPr algn="l"/>
            <a:r>
              <a:rPr sz="850" b="1" i="0" spc="140">
                <a:solidFill>
                  <a:srgbClr val="8F877A"/>
                </a:solidFill>
                <a:latin typeface="Arial"/>
              </a:rPr>
              <a:t>WHO JOINS</a:t>
            </a:r>
          </a:p>
        </p:txBody>
      </p:sp>
      <p:sp>
        <p:nvSpPr>
          <p:cNvPr id="7" name="TextBox 6"/>
          <p:cNvSpPr txBox="1"/>
          <p:nvPr/>
        </p:nvSpPr>
        <p:spPr>
          <a:xfrm>
            <a:off x="2560320" y="1691640"/>
            <a:ext cx="2560320" cy="457200"/>
          </a:xfrm>
          <a:prstGeom prst="rect">
            <a:avLst/>
          </a:prstGeom>
          <a:noFill/>
        </p:spPr>
        <p:txBody>
          <a:bodyPr wrap="square" anchor="t">
            <a:noAutofit/>
          </a:bodyPr>
          <a:lstStyle/>
          <a:p>
            <a:pPr algn="l"/>
            <a:r>
              <a:rPr sz="1300" b="0" i="0">
                <a:solidFill>
                  <a:srgbClr val="16130F"/>
                </a:solidFill>
                <a:latin typeface="Arial"/>
              </a:rPr>
              <a:t>You, plus a cofounder or partner if you have one</a:t>
            </a:r>
          </a:p>
        </p:txBody>
      </p:sp>
      <p:sp>
        <p:nvSpPr>
          <p:cNvPr id="8" name="TextBox 7"/>
          <p:cNvSpPr txBox="1"/>
          <p:nvPr/>
        </p:nvSpPr>
        <p:spPr>
          <a:xfrm>
            <a:off x="5303520" y="1463040"/>
            <a:ext cx="6309360" cy="274320"/>
          </a:xfrm>
          <a:prstGeom prst="rect">
            <a:avLst/>
          </a:prstGeom>
          <a:noFill/>
        </p:spPr>
        <p:txBody>
          <a:bodyPr wrap="square" anchor="t">
            <a:noAutofit/>
          </a:bodyPr>
          <a:lstStyle/>
          <a:p>
            <a:pPr algn="l"/>
            <a:r>
              <a:rPr sz="850" b="1" i="0" spc="140">
                <a:solidFill>
                  <a:srgbClr val="8F877A"/>
                </a:solidFill>
                <a:latin typeface="Arial"/>
              </a:rPr>
              <a:t>YOU LEAVE WITH</a:t>
            </a:r>
          </a:p>
        </p:txBody>
      </p:sp>
      <p:sp>
        <p:nvSpPr>
          <p:cNvPr id="9" name="TextBox 8"/>
          <p:cNvSpPr txBox="1"/>
          <p:nvPr/>
        </p:nvSpPr>
        <p:spPr>
          <a:xfrm>
            <a:off x="5303520" y="1691640"/>
            <a:ext cx="6126480" cy="457200"/>
          </a:xfrm>
          <a:prstGeom prst="rect">
            <a:avLst/>
          </a:prstGeom>
          <a:noFill/>
        </p:spPr>
        <p:txBody>
          <a:bodyPr wrap="square" anchor="t">
            <a:noAutofit/>
          </a:bodyPr>
          <a:lstStyle/>
          <a:p>
            <a:pPr algn="l"/>
            <a:r>
              <a:rPr sz="1300" b="0" i="0">
                <a:solidFill>
                  <a:srgbClr val="16130F"/>
                </a:solidFill>
                <a:latin typeface="Arial"/>
              </a:rPr>
              <a:t>1–3 business bets that fit you, each with a validation test for this month.</a:t>
            </a:r>
          </a:p>
        </p:txBody>
      </p:sp>
      <p:cxnSp>
        <p:nvCxnSpPr>
          <p:cNvPr id="10" name="Connector 9"/>
          <p:cNvCxnSpPr/>
          <p:nvPr/>
        </p:nvCxnSpPr>
        <p:spPr>
          <a:xfrm>
            <a:off x="548640" y="2286000"/>
            <a:ext cx="11094415" cy="0"/>
          </a:xfrm>
          <a:prstGeom prst="line">
            <a:avLst/>
          </a:prstGeom>
          <a:ln w="9525">
            <a:solidFill>
              <a:srgbClr val="16130F"/>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48640" y="2514600"/>
            <a:ext cx="3423818" cy="457200"/>
          </a:xfrm>
          <a:prstGeom prst="rect">
            <a:avLst/>
          </a:prstGeom>
          <a:noFill/>
        </p:spPr>
        <p:txBody>
          <a:bodyPr wrap="square" anchor="t">
            <a:noAutofit/>
          </a:bodyPr>
          <a:lstStyle/>
          <a:p>
            <a:pPr algn="l"/>
            <a:r>
              <a:rPr sz="2000" b="0" i="0">
                <a:solidFill>
                  <a:srgbClr val="16130F"/>
                </a:solidFill>
                <a:latin typeface="Georgia"/>
              </a:rPr>
              <a:t>What it is</a:t>
            </a:r>
          </a:p>
        </p:txBody>
      </p:sp>
      <p:sp>
        <p:nvSpPr>
          <p:cNvPr id="12" name="TextBox 11"/>
          <p:cNvSpPr txBox="1"/>
          <p:nvPr/>
        </p:nvSpPr>
        <p:spPr>
          <a:xfrm>
            <a:off x="548640" y="3017520"/>
            <a:ext cx="3423818" cy="3383280"/>
          </a:xfrm>
          <a:prstGeom prst="rect">
            <a:avLst/>
          </a:prstGeom>
          <a:noFill/>
        </p:spPr>
        <p:txBody>
          <a:bodyPr wrap="square" anchor="t">
            <a:noAutofit/>
          </a:bodyPr>
          <a:lstStyle/>
          <a:p>
            <a:pPr algn="l">
              <a:lnSpc>
                <a:spcPct val="115000"/>
              </a:lnSpc>
            </a:pPr>
            <a:r>
              <a:rPr sz="1250" b="0" i="0">
                <a:solidFill>
                  <a:srgbClr val="2A2620"/>
                </a:solidFill>
                <a:latin typeface="Arial"/>
              </a:rPr>
              <a:t>Founder-Business Fit matches the business to the person who has to run it. Instead of starting from an idea, you start from your goals, the money and time you can put in, your skills, the work you enjoy and the limits you won't bend. Then you work out which types of business fit and test the best few. It closes the gap between the business you picture owning and the one you'd actually enjoy building and running day to day.</a:t>
            </a:r>
          </a:p>
        </p:txBody>
      </p:sp>
      <p:sp>
        <p:nvSpPr>
          <p:cNvPr id="13" name="TextBox 12"/>
          <p:cNvSpPr txBox="1"/>
          <p:nvPr/>
        </p:nvSpPr>
        <p:spPr>
          <a:xfrm>
            <a:off x="4383938" y="2514600"/>
            <a:ext cx="3423818" cy="457200"/>
          </a:xfrm>
          <a:prstGeom prst="rect">
            <a:avLst/>
          </a:prstGeom>
          <a:noFill/>
        </p:spPr>
        <p:txBody>
          <a:bodyPr wrap="square" anchor="t">
            <a:noAutofit/>
          </a:bodyPr>
          <a:lstStyle/>
          <a:p>
            <a:pPr algn="l"/>
            <a:r>
              <a:rPr sz="2000" b="0" i="0">
                <a:solidFill>
                  <a:srgbClr val="16130F"/>
                </a:solidFill>
                <a:latin typeface="Georgia"/>
              </a:rPr>
              <a:t>When to use it</a:t>
            </a:r>
          </a:p>
        </p:txBody>
      </p:sp>
      <p:sp>
        <p:nvSpPr>
          <p:cNvPr id="14" name="TextBox 13"/>
          <p:cNvSpPr txBox="1"/>
          <p:nvPr/>
        </p:nvSpPr>
        <p:spPr>
          <a:xfrm>
            <a:off x="4383938" y="3017520"/>
            <a:ext cx="3423818" cy="3383280"/>
          </a:xfrm>
          <a:prstGeom prst="rect">
            <a:avLst/>
          </a:prstGeom>
          <a:noFill/>
        </p:spPr>
        <p:txBody>
          <a:bodyPr wrap="square" anchor="t">
            <a:noAutofit/>
          </a:bodyPr>
          <a:lstStyle/>
          <a:p>
            <a:pPr algn="l">
              <a:lnSpc>
                <a:spcPct val="115000"/>
              </a:lnSpc>
            </a:pPr>
            <a:r>
              <a:rPr sz="1250" b="0" i="0">
                <a:solidFill>
                  <a:srgbClr val="2A2620"/>
                </a:solidFill>
                <a:latin typeface="Arial"/>
              </a:rPr>
              <a:t>Use it when you want to start a business but don't know which kind, when you're torn between ideas that all sound good, when you're leaving a job or building something on the side, or when a past venture worked on paper and wore you out in practice.</a:t>
            </a:r>
          </a:p>
        </p:txBody>
      </p:sp>
      <p:sp>
        <p:nvSpPr>
          <p:cNvPr id="15" name="TextBox 14"/>
          <p:cNvSpPr txBox="1"/>
          <p:nvPr/>
        </p:nvSpPr>
        <p:spPr>
          <a:xfrm>
            <a:off x="8219236" y="2514600"/>
            <a:ext cx="3423818" cy="457200"/>
          </a:xfrm>
          <a:prstGeom prst="rect">
            <a:avLst/>
          </a:prstGeom>
          <a:noFill/>
        </p:spPr>
        <p:txBody>
          <a:bodyPr wrap="square" anchor="t">
            <a:noAutofit/>
          </a:bodyPr>
          <a:lstStyle/>
          <a:p>
            <a:pPr algn="l"/>
            <a:r>
              <a:rPr sz="2000" b="0" i="0">
                <a:solidFill>
                  <a:srgbClr val="16130F"/>
                </a:solidFill>
                <a:latin typeface="Georgia"/>
              </a:rPr>
              <a:t>How to run it</a:t>
            </a:r>
          </a:p>
        </p:txBody>
      </p:sp>
      <p:sp>
        <p:nvSpPr>
          <p:cNvPr id="16" name="TextBox 15"/>
          <p:cNvSpPr txBox="1"/>
          <p:nvPr/>
        </p:nvSpPr>
        <p:spPr>
          <a:xfrm>
            <a:off x="8219236" y="3017520"/>
            <a:ext cx="3423818" cy="3383280"/>
          </a:xfrm>
          <a:prstGeom prst="rect">
            <a:avLst/>
          </a:prstGeom>
          <a:noFill/>
        </p:spPr>
        <p:txBody>
          <a:bodyPr wrap="square" anchor="t">
            <a:noAutofit/>
          </a:bodyPr>
          <a:lstStyle/>
          <a:p>
            <a:pPr algn="l">
              <a:lnSpc>
                <a:spcPct val="115000"/>
              </a:lnSpc>
            </a:pPr>
            <a:r>
              <a:rPr sz="1250" b="0" i="0">
                <a:solidFill>
                  <a:srgbClr val="2A2620"/>
                </a:solidFill>
                <a:latin typeface="Arial"/>
              </a:rPr>
              <a:t>Fill in your profile first: what you want the business to give you and by when, what you can put in, the work that gives you energy and the work that drains you, how you'd find customers and your hard limits. Mark each preference as a must, a preference or flexible. Then name the tensions, where two answers pull against each other, and decide which side you'd actually change. Only then list three to five types of business that fit, with why each fits, where it doesn't and what to test. Develop concrete opportunities under the favorites, pick one to three bets and agree the cheapest test that would prove or kill each one this month.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9F4"/>
        </a:solidFill>
        <a:effectLst/>
      </p:bgPr>
    </p:bg>
    <p:spTree>
      <p:nvGrpSpPr>
        <p:cNvPr id="1" name=""/>
        <p:cNvGrpSpPr/>
        <p:nvPr/>
      </p:nvGrpSpPr>
      <p:grpSpPr/>
      <p:sp>
        <p:nvSpPr>
          <p:cNvPr id="2" name="TextBox 1"/>
          <p:cNvSpPr txBox="1"/>
          <p:nvPr/>
        </p:nvSpPr>
        <p:spPr>
          <a:xfrm>
            <a:off x="548640" y="329184"/>
            <a:ext cx="5486400" cy="274320"/>
          </a:xfrm>
          <a:prstGeom prst="rect">
            <a:avLst/>
          </a:prstGeom>
          <a:noFill/>
        </p:spPr>
        <p:txBody>
          <a:bodyPr wrap="square" anchor="t">
            <a:noAutofit/>
          </a:bodyPr>
          <a:lstStyle/>
          <a:p>
            <a:pPr algn="l"/>
            <a:r>
              <a:rPr sz="1000" b="1" i="0" spc="140">
                <a:solidFill>
                  <a:srgbClr val="94560A"/>
                </a:solidFill>
                <a:latin typeface="Arial"/>
              </a:rPr>
              <a:t>THE CANVAS</a:t>
            </a:r>
          </a:p>
        </p:txBody>
      </p:sp>
      <p:sp>
        <p:nvSpPr>
          <p:cNvPr id="3" name="TextBox 2"/>
          <p:cNvSpPr txBox="1"/>
          <p:nvPr/>
        </p:nvSpPr>
        <p:spPr>
          <a:xfrm>
            <a:off x="548640" y="502920"/>
            <a:ext cx="5943600" cy="548640"/>
          </a:xfrm>
          <a:prstGeom prst="rect">
            <a:avLst/>
          </a:prstGeom>
          <a:noFill/>
        </p:spPr>
        <p:txBody>
          <a:bodyPr wrap="square" anchor="t">
            <a:noAutofit/>
          </a:bodyPr>
          <a:lstStyle/>
          <a:p>
            <a:pPr algn="l"/>
            <a:r>
              <a:rPr sz="2600" b="0" i="0">
                <a:solidFill>
                  <a:srgbClr val="16130F"/>
                </a:solidFill>
                <a:latin typeface="Georgia"/>
              </a:rPr>
              <a:t>Founder-Business Fit</a:t>
            </a:r>
          </a:p>
        </p:txBody>
      </p:sp>
      <p:sp>
        <p:nvSpPr>
          <p:cNvPr id="4" name="TextBox 3"/>
          <p:cNvSpPr txBox="1"/>
          <p:nvPr/>
        </p:nvSpPr>
        <p:spPr>
          <a:xfrm>
            <a:off x="7802575" y="566928"/>
            <a:ext cx="3840480" cy="274320"/>
          </a:xfrm>
          <a:prstGeom prst="rect">
            <a:avLst/>
          </a:prstGeom>
          <a:noFill/>
        </p:spPr>
        <p:txBody>
          <a:bodyPr wrap="square" anchor="t">
            <a:noAutofit/>
          </a:bodyPr>
          <a:lstStyle/>
          <a:p>
            <a:pPr algn="r"/>
            <a:r>
              <a:rPr sz="1050" b="0" i="1">
                <a:solidFill>
                  <a:srgbClr val="8F877A"/>
                </a:solidFill>
                <a:latin typeface="Arial"/>
              </a:rPr>
              <a:t>Duplicate a note to add more</a:t>
            </a:r>
          </a:p>
        </p:txBody>
      </p:sp>
      <p:sp>
        <p:nvSpPr>
          <p:cNvPr id="5" name="Rounded Rectangle 4"/>
          <p:cNvSpPr/>
          <p:nvPr/>
        </p:nvSpPr>
        <p:spPr>
          <a:xfrm>
            <a:off x="411479" y="1188720"/>
            <a:ext cx="2746171" cy="1462125"/>
          </a:xfrm>
          <a:prstGeom prst="roundRect">
            <a:avLst>
              <a:gd name="adj" fmla="val 3752"/>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6" name="Rectangle 5"/>
          <p:cNvSpPr/>
          <p:nvPr/>
        </p:nvSpPr>
        <p:spPr>
          <a:xfrm rot="21360000">
            <a:off x="557784" y="1344168"/>
            <a:ext cx="146304" cy="146304"/>
          </a:xfrm>
          <a:prstGeom prst="rect">
            <a:avLst/>
          </a:prstGeom>
          <a:solidFill>
            <a:srgbClr val="F9E07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7" name="TextBox 6"/>
          <p:cNvSpPr txBox="1"/>
          <p:nvPr/>
        </p:nvSpPr>
        <p:spPr>
          <a:xfrm>
            <a:off x="795527" y="1280160"/>
            <a:ext cx="2243251" cy="274320"/>
          </a:xfrm>
          <a:prstGeom prst="rect">
            <a:avLst/>
          </a:prstGeom>
          <a:noFill/>
        </p:spPr>
        <p:txBody>
          <a:bodyPr wrap="square" anchor="t">
            <a:noAutofit/>
          </a:bodyPr>
          <a:lstStyle/>
          <a:p>
            <a:pPr algn="l"/>
            <a:r>
              <a:rPr sz="950" b="1" i="0" spc="140">
                <a:solidFill>
                  <a:srgbClr val="16130F"/>
                </a:solidFill>
                <a:latin typeface="Arial"/>
              </a:rPr>
              <a:t>GOALS</a:t>
            </a:r>
          </a:p>
        </p:txBody>
      </p:sp>
      <p:sp>
        <p:nvSpPr>
          <p:cNvPr id="8" name="TextBox 7"/>
          <p:cNvSpPr txBox="1"/>
          <p:nvPr/>
        </p:nvSpPr>
        <p:spPr>
          <a:xfrm>
            <a:off x="557784" y="1572768"/>
            <a:ext cx="2453563" cy="457200"/>
          </a:xfrm>
          <a:prstGeom prst="rect">
            <a:avLst/>
          </a:prstGeom>
          <a:noFill/>
        </p:spPr>
        <p:txBody>
          <a:bodyPr wrap="square" anchor="t">
            <a:noAutofit/>
          </a:bodyPr>
          <a:lstStyle/>
          <a:p>
            <a:pPr algn="l"/>
            <a:r>
              <a:rPr sz="1150" b="0" i="1">
                <a:solidFill>
                  <a:srgbClr val="4F493F"/>
                </a:solidFill>
                <a:latin typeface="Georgia"/>
              </a:rPr>
              <a:t>What should the business give you, and by when?</a:t>
            </a:r>
          </a:p>
        </p:txBody>
      </p:sp>
      <p:sp>
        <p:nvSpPr>
          <p:cNvPr id="9" name="Rectangle 8"/>
          <p:cNvSpPr/>
          <p:nvPr/>
        </p:nvSpPr>
        <p:spPr>
          <a:xfrm rot="21510000">
            <a:off x="557784" y="2057400"/>
            <a:ext cx="1554480" cy="456285"/>
          </a:xfrm>
          <a:prstGeom prst="rect">
            <a:avLst/>
          </a:prstGeom>
          <a:solidFill>
            <a:srgbClr val="F9E07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000" b="0" i="0">
                <a:solidFill>
                  <a:srgbClr val="4F493F"/>
                </a:solidFill>
                <a:latin typeface="Arial"/>
              </a:rPr>
              <a:t>Add a note</a:t>
            </a:r>
          </a:p>
        </p:txBody>
      </p:sp>
      <p:sp>
        <p:nvSpPr>
          <p:cNvPr id="10" name="Rounded Rectangle 9"/>
          <p:cNvSpPr/>
          <p:nvPr/>
        </p:nvSpPr>
        <p:spPr>
          <a:xfrm>
            <a:off x="3285667" y="1188720"/>
            <a:ext cx="2746171" cy="1462125"/>
          </a:xfrm>
          <a:prstGeom prst="roundRect">
            <a:avLst>
              <a:gd name="adj" fmla="val 3752"/>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1" name="Rectangle 10"/>
          <p:cNvSpPr/>
          <p:nvPr/>
        </p:nvSpPr>
        <p:spPr>
          <a:xfrm rot="21360000">
            <a:off x="3431971" y="1344168"/>
            <a:ext cx="146304" cy="146304"/>
          </a:xfrm>
          <a:prstGeom prst="rect">
            <a:avLst/>
          </a:prstGeom>
          <a:solidFill>
            <a:srgbClr val="F6BBC6"/>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2" name="TextBox 11"/>
          <p:cNvSpPr txBox="1"/>
          <p:nvPr/>
        </p:nvSpPr>
        <p:spPr>
          <a:xfrm>
            <a:off x="3669715" y="1280160"/>
            <a:ext cx="2243251" cy="274320"/>
          </a:xfrm>
          <a:prstGeom prst="rect">
            <a:avLst/>
          </a:prstGeom>
          <a:noFill/>
        </p:spPr>
        <p:txBody>
          <a:bodyPr wrap="square" anchor="t">
            <a:noAutofit/>
          </a:bodyPr>
          <a:lstStyle/>
          <a:p>
            <a:pPr algn="l"/>
            <a:r>
              <a:rPr sz="950" b="1" i="0" spc="140">
                <a:solidFill>
                  <a:srgbClr val="16130F"/>
                </a:solidFill>
                <a:latin typeface="Arial"/>
              </a:rPr>
              <a:t>RESOURCES</a:t>
            </a:r>
          </a:p>
        </p:txBody>
      </p:sp>
      <p:sp>
        <p:nvSpPr>
          <p:cNvPr id="13" name="TextBox 12"/>
          <p:cNvSpPr txBox="1"/>
          <p:nvPr/>
        </p:nvSpPr>
        <p:spPr>
          <a:xfrm>
            <a:off x="3431971" y="1572768"/>
            <a:ext cx="2453563" cy="457200"/>
          </a:xfrm>
          <a:prstGeom prst="rect">
            <a:avLst/>
          </a:prstGeom>
          <a:noFill/>
        </p:spPr>
        <p:txBody>
          <a:bodyPr wrap="square" anchor="t">
            <a:noAutofit/>
          </a:bodyPr>
          <a:lstStyle/>
          <a:p>
            <a:pPr algn="l"/>
            <a:r>
              <a:rPr sz="1150" b="0" i="1">
                <a:solidFill>
                  <a:srgbClr val="4F493F"/>
                </a:solidFill>
                <a:latin typeface="Georgia"/>
              </a:rPr>
              <a:t>Money, runway, hours a week, skills and contacts.</a:t>
            </a:r>
          </a:p>
        </p:txBody>
      </p:sp>
      <p:sp>
        <p:nvSpPr>
          <p:cNvPr id="14" name="Rectangle 13"/>
          <p:cNvSpPr/>
          <p:nvPr/>
        </p:nvSpPr>
        <p:spPr>
          <a:xfrm rot="21510000">
            <a:off x="3431971" y="2057400"/>
            <a:ext cx="1554480" cy="456285"/>
          </a:xfrm>
          <a:prstGeom prst="rect">
            <a:avLst/>
          </a:prstGeom>
          <a:solidFill>
            <a:srgbClr val="F6BBC6"/>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000" b="0" i="0">
                <a:solidFill>
                  <a:srgbClr val="4F493F"/>
                </a:solidFill>
                <a:latin typeface="Arial"/>
              </a:rPr>
              <a:t>Add a note</a:t>
            </a:r>
          </a:p>
        </p:txBody>
      </p:sp>
      <p:sp>
        <p:nvSpPr>
          <p:cNvPr id="15" name="Rounded Rectangle 14"/>
          <p:cNvSpPr/>
          <p:nvPr/>
        </p:nvSpPr>
        <p:spPr>
          <a:xfrm>
            <a:off x="6159855" y="1188720"/>
            <a:ext cx="2746171" cy="1462125"/>
          </a:xfrm>
          <a:prstGeom prst="roundRect">
            <a:avLst>
              <a:gd name="adj" fmla="val 3752"/>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6" name="Rectangle 15"/>
          <p:cNvSpPr/>
          <p:nvPr/>
        </p:nvSpPr>
        <p:spPr>
          <a:xfrm rot="21360000">
            <a:off x="6306159" y="1344168"/>
            <a:ext cx="146304" cy="146304"/>
          </a:xfrm>
          <a:prstGeom prst="rect">
            <a:avLst/>
          </a:prstGeom>
          <a:solidFill>
            <a:srgbClr val="BCD6E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7" name="TextBox 16"/>
          <p:cNvSpPr txBox="1"/>
          <p:nvPr/>
        </p:nvSpPr>
        <p:spPr>
          <a:xfrm>
            <a:off x="6543903" y="1280160"/>
            <a:ext cx="2243251" cy="274320"/>
          </a:xfrm>
          <a:prstGeom prst="rect">
            <a:avLst/>
          </a:prstGeom>
          <a:noFill/>
        </p:spPr>
        <p:txBody>
          <a:bodyPr wrap="square" anchor="t">
            <a:noAutofit/>
          </a:bodyPr>
          <a:lstStyle/>
          <a:p>
            <a:pPr algn="l"/>
            <a:r>
              <a:rPr sz="950" b="1" i="0" spc="140">
                <a:solidFill>
                  <a:srgbClr val="16130F"/>
                </a:solidFill>
                <a:latin typeface="Arial"/>
              </a:rPr>
              <a:t>FOUNDER FIT</a:t>
            </a:r>
          </a:p>
        </p:txBody>
      </p:sp>
      <p:sp>
        <p:nvSpPr>
          <p:cNvPr id="18" name="TextBox 17"/>
          <p:cNvSpPr txBox="1"/>
          <p:nvPr/>
        </p:nvSpPr>
        <p:spPr>
          <a:xfrm>
            <a:off x="6306159" y="1572768"/>
            <a:ext cx="2453563" cy="457200"/>
          </a:xfrm>
          <a:prstGeom prst="rect">
            <a:avLst/>
          </a:prstGeom>
          <a:noFill/>
        </p:spPr>
        <p:txBody>
          <a:bodyPr wrap="square" anchor="t">
            <a:noAutofit/>
          </a:bodyPr>
          <a:lstStyle/>
          <a:p>
            <a:pPr algn="l"/>
            <a:r>
              <a:rPr sz="1150" b="0" i="1">
                <a:solidFill>
                  <a:srgbClr val="4F493F"/>
                </a:solidFill>
                <a:latin typeface="Georgia"/>
              </a:rPr>
              <a:t>The work that gives you energy, and the work that drains you.</a:t>
            </a:r>
          </a:p>
        </p:txBody>
      </p:sp>
      <p:sp>
        <p:nvSpPr>
          <p:cNvPr id="19" name="Rectangle 18"/>
          <p:cNvSpPr/>
          <p:nvPr/>
        </p:nvSpPr>
        <p:spPr>
          <a:xfrm rot="21510000">
            <a:off x="6306159" y="2057400"/>
            <a:ext cx="1554480" cy="456285"/>
          </a:xfrm>
          <a:prstGeom prst="rect">
            <a:avLst/>
          </a:prstGeom>
          <a:solidFill>
            <a:srgbClr val="BCD6E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000" b="0" i="0">
                <a:solidFill>
                  <a:srgbClr val="4F493F"/>
                </a:solidFill>
                <a:latin typeface="Arial"/>
              </a:rPr>
              <a:t>Add a note</a:t>
            </a:r>
          </a:p>
        </p:txBody>
      </p:sp>
      <p:sp>
        <p:nvSpPr>
          <p:cNvPr id="20" name="Rounded Rectangle 19"/>
          <p:cNvSpPr/>
          <p:nvPr/>
        </p:nvSpPr>
        <p:spPr>
          <a:xfrm>
            <a:off x="9034043" y="1188720"/>
            <a:ext cx="2746171" cy="1462125"/>
          </a:xfrm>
          <a:prstGeom prst="roundRect">
            <a:avLst>
              <a:gd name="adj" fmla="val 3752"/>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21" name="Rectangle 20"/>
          <p:cNvSpPr/>
          <p:nvPr/>
        </p:nvSpPr>
        <p:spPr>
          <a:xfrm rot="21360000">
            <a:off x="9180347" y="1344168"/>
            <a:ext cx="146304" cy="146304"/>
          </a:xfrm>
          <a:prstGeom prst="rect">
            <a:avLst/>
          </a:prstGeom>
          <a:solidFill>
            <a:srgbClr val="BFE0B4"/>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22" name="TextBox 21"/>
          <p:cNvSpPr txBox="1"/>
          <p:nvPr/>
        </p:nvSpPr>
        <p:spPr>
          <a:xfrm>
            <a:off x="9418091" y="1280160"/>
            <a:ext cx="2243251" cy="274320"/>
          </a:xfrm>
          <a:prstGeom prst="rect">
            <a:avLst/>
          </a:prstGeom>
          <a:noFill/>
        </p:spPr>
        <p:txBody>
          <a:bodyPr wrap="square" anchor="t">
            <a:noAutofit/>
          </a:bodyPr>
          <a:lstStyle/>
          <a:p>
            <a:pPr algn="l"/>
            <a:r>
              <a:rPr sz="950" b="1" i="0" spc="140">
                <a:solidFill>
                  <a:srgbClr val="16130F"/>
                </a:solidFill>
                <a:latin typeface="Arial"/>
              </a:rPr>
              <a:t>CONSTRAINTS</a:t>
            </a:r>
          </a:p>
        </p:txBody>
      </p:sp>
      <p:sp>
        <p:nvSpPr>
          <p:cNvPr id="23" name="TextBox 22"/>
          <p:cNvSpPr txBox="1"/>
          <p:nvPr/>
        </p:nvSpPr>
        <p:spPr>
          <a:xfrm>
            <a:off x="9180347" y="1572768"/>
            <a:ext cx="2453563" cy="457200"/>
          </a:xfrm>
          <a:prstGeom prst="rect">
            <a:avLst/>
          </a:prstGeom>
          <a:noFill/>
        </p:spPr>
        <p:txBody>
          <a:bodyPr wrap="square" anchor="t">
            <a:noAutofit/>
          </a:bodyPr>
          <a:lstStyle/>
          <a:p>
            <a:pPr algn="l"/>
            <a:r>
              <a:rPr sz="1150" b="0" i="1">
                <a:solidFill>
                  <a:srgbClr val="4F493F"/>
                </a:solidFill>
                <a:latin typeface="Georgia"/>
              </a:rPr>
              <a:t>What you won't do, whatever the upside.</a:t>
            </a:r>
          </a:p>
        </p:txBody>
      </p:sp>
      <p:sp>
        <p:nvSpPr>
          <p:cNvPr id="24" name="Rectangle 23"/>
          <p:cNvSpPr/>
          <p:nvPr/>
        </p:nvSpPr>
        <p:spPr>
          <a:xfrm rot="21510000">
            <a:off x="9180347" y="2057400"/>
            <a:ext cx="1554480" cy="456285"/>
          </a:xfrm>
          <a:prstGeom prst="rect">
            <a:avLst/>
          </a:prstGeom>
          <a:solidFill>
            <a:srgbClr val="BFE0B4"/>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000" b="0" i="0">
                <a:solidFill>
                  <a:srgbClr val="4F493F"/>
                </a:solidFill>
                <a:latin typeface="Arial"/>
              </a:rPr>
              <a:t>Add a note</a:t>
            </a:r>
          </a:p>
        </p:txBody>
      </p:sp>
      <p:sp>
        <p:nvSpPr>
          <p:cNvPr id="25" name="Rounded Rectangle 24"/>
          <p:cNvSpPr/>
          <p:nvPr/>
        </p:nvSpPr>
        <p:spPr>
          <a:xfrm>
            <a:off x="411479" y="2778861"/>
            <a:ext cx="4183265" cy="1169700"/>
          </a:xfrm>
          <a:prstGeom prst="roundRect">
            <a:avLst>
              <a:gd name="adj" fmla="val 4690"/>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26" name="Rectangle 25"/>
          <p:cNvSpPr/>
          <p:nvPr/>
        </p:nvSpPr>
        <p:spPr>
          <a:xfrm rot="21360000">
            <a:off x="557784" y="2934309"/>
            <a:ext cx="146304" cy="146304"/>
          </a:xfrm>
          <a:prstGeom prst="rect">
            <a:avLst/>
          </a:prstGeom>
          <a:solidFill>
            <a:srgbClr val="F8C48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27" name="TextBox 26"/>
          <p:cNvSpPr txBox="1"/>
          <p:nvPr/>
        </p:nvSpPr>
        <p:spPr>
          <a:xfrm>
            <a:off x="795527" y="2870301"/>
            <a:ext cx="3680345" cy="274320"/>
          </a:xfrm>
          <a:prstGeom prst="rect">
            <a:avLst/>
          </a:prstGeom>
          <a:noFill/>
        </p:spPr>
        <p:txBody>
          <a:bodyPr wrap="square" anchor="t">
            <a:noAutofit/>
          </a:bodyPr>
          <a:lstStyle/>
          <a:p>
            <a:pPr algn="l"/>
            <a:r>
              <a:rPr sz="950" b="1" i="0" spc="140">
                <a:solidFill>
                  <a:srgbClr val="16130F"/>
                </a:solidFill>
                <a:latin typeface="Arial"/>
              </a:rPr>
              <a:t>TENSIONS</a:t>
            </a:r>
          </a:p>
        </p:txBody>
      </p:sp>
      <p:sp>
        <p:nvSpPr>
          <p:cNvPr id="28" name="TextBox 27"/>
          <p:cNvSpPr txBox="1"/>
          <p:nvPr/>
        </p:nvSpPr>
        <p:spPr>
          <a:xfrm>
            <a:off x="557784" y="3162909"/>
            <a:ext cx="3890657" cy="457200"/>
          </a:xfrm>
          <a:prstGeom prst="rect">
            <a:avLst/>
          </a:prstGeom>
          <a:noFill/>
        </p:spPr>
        <p:txBody>
          <a:bodyPr wrap="square" anchor="t">
            <a:noAutofit/>
          </a:bodyPr>
          <a:lstStyle/>
          <a:p>
            <a:pPr algn="l"/>
            <a:r>
              <a:rPr sz="1150" b="0" i="1">
                <a:solidFill>
                  <a:srgbClr val="4F493F"/>
                </a:solidFill>
                <a:latin typeface="Georgia"/>
              </a:rPr>
              <a:t>Where two answers pull apart. Which side would you change?</a:t>
            </a:r>
          </a:p>
        </p:txBody>
      </p:sp>
      <p:sp>
        <p:nvSpPr>
          <p:cNvPr id="29" name="Rounded Rectangle 28"/>
          <p:cNvSpPr/>
          <p:nvPr/>
        </p:nvSpPr>
        <p:spPr>
          <a:xfrm>
            <a:off x="4722761" y="2778861"/>
            <a:ext cx="7057453" cy="1169700"/>
          </a:xfrm>
          <a:prstGeom prst="roundRect">
            <a:avLst>
              <a:gd name="adj" fmla="val 4690"/>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0" name="Rectangle 29"/>
          <p:cNvSpPr/>
          <p:nvPr/>
        </p:nvSpPr>
        <p:spPr>
          <a:xfrm rot="21360000">
            <a:off x="4869065" y="2934309"/>
            <a:ext cx="146304" cy="146304"/>
          </a:xfrm>
          <a:prstGeom prst="rect">
            <a:avLst/>
          </a:prstGeom>
          <a:solidFill>
            <a:srgbClr val="F9E07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1" name="TextBox 30"/>
          <p:cNvSpPr txBox="1"/>
          <p:nvPr/>
        </p:nvSpPr>
        <p:spPr>
          <a:xfrm>
            <a:off x="5106809" y="2870301"/>
            <a:ext cx="6554533" cy="274320"/>
          </a:xfrm>
          <a:prstGeom prst="rect">
            <a:avLst/>
          </a:prstGeom>
          <a:noFill/>
        </p:spPr>
        <p:txBody>
          <a:bodyPr wrap="square" anchor="t">
            <a:noAutofit/>
          </a:bodyPr>
          <a:lstStyle/>
          <a:p>
            <a:pPr algn="l"/>
            <a:r>
              <a:rPr sz="950" b="1" i="0" spc="140">
                <a:solidFill>
                  <a:srgbClr val="16130F"/>
                </a:solidFill>
                <a:latin typeface="Arial"/>
              </a:rPr>
              <a:t>BUSINESS ARCHETYPES</a:t>
            </a:r>
          </a:p>
        </p:txBody>
      </p:sp>
      <p:sp>
        <p:nvSpPr>
          <p:cNvPr id="32" name="TextBox 31"/>
          <p:cNvSpPr txBox="1"/>
          <p:nvPr/>
        </p:nvSpPr>
        <p:spPr>
          <a:xfrm>
            <a:off x="4869065" y="3162909"/>
            <a:ext cx="6764845" cy="457200"/>
          </a:xfrm>
          <a:prstGeom prst="rect">
            <a:avLst/>
          </a:prstGeom>
          <a:noFill/>
        </p:spPr>
        <p:txBody>
          <a:bodyPr wrap="square" anchor="t">
            <a:noAutofit/>
          </a:bodyPr>
          <a:lstStyle/>
          <a:p>
            <a:pPr algn="l"/>
            <a:r>
              <a:rPr sz="1150" b="0" i="1">
                <a:solidFill>
                  <a:srgbClr val="4F493F"/>
                </a:solidFill>
                <a:latin typeface="Georgia"/>
              </a:rPr>
              <a:t>Three to five types of business: why each fits, and where it doesn't.</a:t>
            </a:r>
          </a:p>
        </p:txBody>
      </p:sp>
      <p:sp>
        <p:nvSpPr>
          <p:cNvPr id="33" name="Rounded Rectangle 32"/>
          <p:cNvSpPr/>
          <p:nvPr/>
        </p:nvSpPr>
        <p:spPr>
          <a:xfrm>
            <a:off x="411479" y="4076578"/>
            <a:ext cx="11368735" cy="1072225"/>
          </a:xfrm>
          <a:prstGeom prst="roundRect">
            <a:avLst>
              <a:gd name="adj" fmla="val 5116"/>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4" name="Rectangle 33"/>
          <p:cNvSpPr/>
          <p:nvPr/>
        </p:nvSpPr>
        <p:spPr>
          <a:xfrm rot="21360000">
            <a:off x="557784" y="4232026"/>
            <a:ext cx="146304" cy="146304"/>
          </a:xfrm>
          <a:prstGeom prst="rect">
            <a:avLst/>
          </a:prstGeom>
          <a:solidFill>
            <a:srgbClr val="F6BBC6"/>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5" name="TextBox 34"/>
          <p:cNvSpPr txBox="1"/>
          <p:nvPr/>
        </p:nvSpPr>
        <p:spPr>
          <a:xfrm>
            <a:off x="795527" y="4168018"/>
            <a:ext cx="10865815" cy="274320"/>
          </a:xfrm>
          <a:prstGeom prst="rect">
            <a:avLst/>
          </a:prstGeom>
          <a:noFill/>
        </p:spPr>
        <p:txBody>
          <a:bodyPr wrap="square" anchor="t">
            <a:noAutofit/>
          </a:bodyPr>
          <a:lstStyle/>
          <a:p>
            <a:pPr algn="l"/>
            <a:r>
              <a:rPr sz="950" b="1" i="0" spc="140">
                <a:solidFill>
                  <a:srgbClr val="16130F"/>
                </a:solidFill>
                <a:latin typeface="Arial"/>
              </a:rPr>
              <a:t>OPPORTUNITIES</a:t>
            </a:r>
          </a:p>
        </p:txBody>
      </p:sp>
      <p:sp>
        <p:nvSpPr>
          <p:cNvPr id="36" name="TextBox 35"/>
          <p:cNvSpPr txBox="1"/>
          <p:nvPr/>
        </p:nvSpPr>
        <p:spPr>
          <a:xfrm>
            <a:off x="557784" y="4460626"/>
            <a:ext cx="11076127" cy="457200"/>
          </a:xfrm>
          <a:prstGeom prst="rect">
            <a:avLst/>
          </a:prstGeom>
          <a:noFill/>
        </p:spPr>
        <p:txBody>
          <a:bodyPr wrap="square" anchor="t">
            <a:noAutofit/>
          </a:bodyPr>
          <a:lstStyle/>
          <a:p>
            <a:pPr algn="l"/>
            <a:r>
              <a:rPr sz="1150" b="0" i="1">
                <a:solidFill>
                  <a:srgbClr val="4F493F"/>
                </a:solidFill>
                <a:latin typeface="Georgia"/>
              </a:rPr>
              <a:t>Who pays, for what, and how you'd reach them. Mark every guess unverified.</a:t>
            </a:r>
          </a:p>
        </p:txBody>
      </p:sp>
      <p:sp>
        <p:nvSpPr>
          <p:cNvPr id="37" name="Rounded Rectangle 36"/>
          <p:cNvSpPr/>
          <p:nvPr/>
        </p:nvSpPr>
        <p:spPr>
          <a:xfrm>
            <a:off x="411479" y="5276819"/>
            <a:ext cx="4183265" cy="1169700"/>
          </a:xfrm>
          <a:prstGeom prst="roundRect">
            <a:avLst>
              <a:gd name="adj" fmla="val 4690"/>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8" name="Rectangle 37"/>
          <p:cNvSpPr/>
          <p:nvPr/>
        </p:nvSpPr>
        <p:spPr>
          <a:xfrm rot="21360000">
            <a:off x="557784" y="5432267"/>
            <a:ext cx="146304" cy="146304"/>
          </a:xfrm>
          <a:prstGeom prst="rect">
            <a:avLst/>
          </a:prstGeom>
          <a:solidFill>
            <a:srgbClr val="BCD6E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9" name="TextBox 38"/>
          <p:cNvSpPr txBox="1"/>
          <p:nvPr/>
        </p:nvSpPr>
        <p:spPr>
          <a:xfrm>
            <a:off x="795527" y="5368259"/>
            <a:ext cx="3680345" cy="274320"/>
          </a:xfrm>
          <a:prstGeom prst="rect">
            <a:avLst/>
          </a:prstGeom>
          <a:noFill/>
        </p:spPr>
        <p:txBody>
          <a:bodyPr wrap="square" anchor="t">
            <a:noAutofit/>
          </a:bodyPr>
          <a:lstStyle/>
          <a:p>
            <a:pPr algn="l"/>
            <a:r>
              <a:rPr sz="950" b="1" i="0" spc="140">
                <a:solidFill>
                  <a:srgbClr val="16130F"/>
                </a:solidFill>
                <a:latin typeface="Arial"/>
              </a:rPr>
              <a:t>CHOSEN BETS</a:t>
            </a:r>
          </a:p>
        </p:txBody>
      </p:sp>
      <p:sp>
        <p:nvSpPr>
          <p:cNvPr id="40" name="TextBox 39"/>
          <p:cNvSpPr txBox="1"/>
          <p:nvPr/>
        </p:nvSpPr>
        <p:spPr>
          <a:xfrm>
            <a:off x="557784" y="5660867"/>
            <a:ext cx="3890657" cy="457200"/>
          </a:xfrm>
          <a:prstGeom prst="rect">
            <a:avLst/>
          </a:prstGeom>
          <a:noFill/>
        </p:spPr>
        <p:txBody>
          <a:bodyPr wrap="square" anchor="t">
            <a:noAutofit/>
          </a:bodyPr>
          <a:lstStyle/>
          <a:p>
            <a:pPr algn="l"/>
            <a:r>
              <a:rPr sz="1150" b="0" i="1">
                <a:solidFill>
                  <a:srgbClr val="4F493F"/>
                </a:solidFill>
                <a:latin typeface="Georgia"/>
              </a:rPr>
              <a:t>One to three opportunities worth a month of your time.</a:t>
            </a:r>
          </a:p>
        </p:txBody>
      </p:sp>
      <p:sp>
        <p:nvSpPr>
          <p:cNvPr id="41" name="Rounded Rectangle 40"/>
          <p:cNvSpPr/>
          <p:nvPr/>
        </p:nvSpPr>
        <p:spPr>
          <a:xfrm>
            <a:off x="4722761" y="5276819"/>
            <a:ext cx="7057453" cy="1169700"/>
          </a:xfrm>
          <a:prstGeom prst="roundRect">
            <a:avLst>
              <a:gd name="adj" fmla="val 4690"/>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42" name="Rectangle 41"/>
          <p:cNvSpPr/>
          <p:nvPr/>
        </p:nvSpPr>
        <p:spPr>
          <a:xfrm rot="21360000">
            <a:off x="4869065" y="5432267"/>
            <a:ext cx="146304" cy="146304"/>
          </a:xfrm>
          <a:prstGeom prst="rect">
            <a:avLst/>
          </a:prstGeom>
          <a:solidFill>
            <a:srgbClr val="BFE0B4"/>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43" name="TextBox 42"/>
          <p:cNvSpPr txBox="1"/>
          <p:nvPr/>
        </p:nvSpPr>
        <p:spPr>
          <a:xfrm>
            <a:off x="5106809" y="5368259"/>
            <a:ext cx="6554533" cy="274320"/>
          </a:xfrm>
          <a:prstGeom prst="rect">
            <a:avLst/>
          </a:prstGeom>
          <a:noFill/>
        </p:spPr>
        <p:txBody>
          <a:bodyPr wrap="square" anchor="t">
            <a:noAutofit/>
          </a:bodyPr>
          <a:lstStyle/>
          <a:p>
            <a:pPr algn="l"/>
            <a:r>
              <a:rPr sz="950" b="1" i="0" spc="140">
                <a:solidFill>
                  <a:srgbClr val="16130F"/>
                </a:solidFill>
                <a:latin typeface="Arial"/>
              </a:rPr>
              <a:t>VALIDATION TESTS</a:t>
            </a:r>
          </a:p>
        </p:txBody>
      </p:sp>
      <p:sp>
        <p:nvSpPr>
          <p:cNvPr id="44" name="TextBox 43"/>
          <p:cNvSpPr txBox="1"/>
          <p:nvPr/>
        </p:nvSpPr>
        <p:spPr>
          <a:xfrm>
            <a:off x="4869065" y="5660867"/>
            <a:ext cx="6764845" cy="457200"/>
          </a:xfrm>
          <a:prstGeom prst="rect">
            <a:avLst/>
          </a:prstGeom>
          <a:noFill/>
        </p:spPr>
        <p:txBody>
          <a:bodyPr wrap="square" anchor="t">
            <a:noAutofit/>
          </a:bodyPr>
          <a:lstStyle/>
          <a:p>
            <a:pPr algn="l"/>
            <a:r>
              <a:rPr sz="1150" b="0" i="1">
                <a:solidFill>
                  <a:srgbClr val="4F493F"/>
                </a:solidFill>
                <a:latin typeface="Georgia"/>
              </a:rPr>
              <a:t>The cheapest test for each bet, with a pass line set up front.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3EFE6"/>
        </a:solidFill>
        <a:effectLst/>
      </p:bgPr>
    </p:bg>
    <p:spTree>
      <p:nvGrpSpPr>
        <p:cNvPr id="1" name=""/>
        <p:cNvGrpSpPr/>
        <p:nvPr/>
      </p:nvGrpSpPr>
      <p:grpSpPr/>
      <p:sp>
        <p:nvSpPr>
          <p:cNvPr id="2" name="TextBox 1"/>
          <p:cNvSpPr txBox="1"/>
          <p:nvPr/>
        </p:nvSpPr>
        <p:spPr>
          <a:xfrm>
            <a:off x="548640" y="384048"/>
            <a:ext cx="5486400" cy="274320"/>
          </a:xfrm>
          <a:prstGeom prst="rect">
            <a:avLst/>
          </a:prstGeom>
          <a:noFill/>
        </p:spPr>
        <p:txBody>
          <a:bodyPr wrap="square" anchor="t">
            <a:noAutofit/>
          </a:bodyPr>
          <a:lstStyle/>
          <a:p>
            <a:pPr algn="l"/>
            <a:r>
              <a:rPr sz="1000" b="1" i="0" spc="140">
                <a:solidFill>
                  <a:srgbClr val="94560A"/>
                </a:solidFill>
                <a:latin typeface="Arial"/>
              </a:rPr>
              <a:t>FACILITATOR GUIDE</a:t>
            </a:r>
          </a:p>
        </p:txBody>
      </p:sp>
      <p:sp>
        <p:nvSpPr>
          <p:cNvPr id="3" name="TextBox 2"/>
          <p:cNvSpPr txBox="1"/>
          <p:nvPr/>
        </p:nvSpPr>
        <p:spPr>
          <a:xfrm>
            <a:off x="548640" y="566928"/>
            <a:ext cx="7680960" cy="731520"/>
          </a:xfrm>
          <a:prstGeom prst="rect">
            <a:avLst/>
          </a:prstGeom>
          <a:noFill/>
        </p:spPr>
        <p:txBody>
          <a:bodyPr wrap="square" anchor="t">
            <a:noAutofit/>
          </a:bodyPr>
          <a:lstStyle/>
          <a:p>
            <a:pPr algn="l"/>
            <a:r>
              <a:rPr sz="3000" b="0" i="0">
                <a:solidFill>
                  <a:srgbClr val="16130F"/>
                </a:solidFill>
                <a:latin typeface="Georgia"/>
              </a:rPr>
              <a:t>Questions for each section</a:t>
            </a:r>
          </a:p>
        </p:txBody>
      </p:sp>
      <p:sp>
        <p:nvSpPr>
          <p:cNvPr id="4" name="Rounded Rectangle 3"/>
          <p:cNvSpPr/>
          <p:nvPr/>
        </p:nvSpPr>
        <p:spPr>
          <a:xfrm>
            <a:off x="548640" y="1417320"/>
            <a:ext cx="3576218" cy="1554480"/>
          </a:xfrm>
          <a:prstGeom prst="roundRect">
            <a:avLst>
              <a:gd name="adj" fmla="val 3529"/>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5" name="Rectangle 4"/>
          <p:cNvSpPr/>
          <p:nvPr/>
        </p:nvSpPr>
        <p:spPr>
          <a:xfrm rot="21360000">
            <a:off x="713232" y="1591056"/>
            <a:ext cx="146304" cy="146304"/>
          </a:xfrm>
          <a:prstGeom prst="rect">
            <a:avLst/>
          </a:prstGeom>
          <a:solidFill>
            <a:srgbClr val="F9E07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6" name="TextBox 5"/>
          <p:cNvSpPr txBox="1"/>
          <p:nvPr/>
        </p:nvSpPr>
        <p:spPr>
          <a:xfrm>
            <a:off x="950976" y="1527048"/>
            <a:ext cx="3027578" cy="274320"/>
          </a:xfrm>
          <a:prstGeom prst="rect">
            <a:avLst/>
          </a:prstGeom>
          <a:noFill/>
        </p:spPr>
        <p:txBody>
          <a:bodyPr wrap="square" anchor="t">
            <a:noAutofit/>
          </a:bodyPr>
          <a:lstStyle/>
          <a:p>
            <a:pPr algn="l"/>
            <a:r>
              <a:rPr sz="950" b="1" i="0" spc="140">
                <a:solidFill>
                  <a:srgbClr val="16130F"/>
                </a:solidFill>
                <a:latin typeface="Arial"/>
              </a:rPr>
              <a:t>01  GOALS</a:t>
            </a:r>
          </a:p>
        </p:txBody>
      </p:sp>
      <p:sp>
        <p:nvSpPr>
          <p:cNvPr id="7" name="TextBox 6"/>
          <p:cNvSpPr txBox="1"/>
          <p:nvPr/>
        </p:nvSpPr>
        <p:spPr>
          <a:xfrm>
            <a:off x="713232" y="1856232"/>
            <a:ext cx="3247034" cy="1005840"/>
          </a:xfrm>
          <a:prstGeom prst="rect">
            <a:avLst/>
          </a:prstGeom>
          <a:noFill/>
        </p:spPr>
        <p:txBody>
          <a:bodyPr wrap="square" anchor="t">
            <a:noAutofit/>
          </a:bodyPr>
          <a:lstStyle/>
          <a:p>
            <a:pPr algn="l">
              <a:lnSpc>
                <a:spcPct val="108000"/>
              </a:lnSpc>
            </a:pPr>
            <a:r>
              <a:rPr sz="1100" b="0" i="0">
                <a:solidFill>
                  <a:srgbClr val="8F877A"/>
                </a:solidFill>
                <a:latin typeface="Georgia"/>
              </a:rPr>
              <a:t>–  </a:t>
            </a:r>
            <a:r>
              <a:rPr sz="1100" b="0" i="0">
                <a:solidFill>
                  <a:srgbClr val="16130F"/>
                </a:solidFill>
                <a:latin typeface="Georgia"/>
              </a:rPr>
              <a:t>What do you want this business to give you: a steady income, a business to sell or a big company?</a:t>
            </a:r>
          </a:p>
          <a:p>
            <a:pPr algn="l">
              <a:lnSpc>
                <a:spcPct val="108000"/>
              </a:lnSpc>
            </a:pPr>
            <a:r>
              <a:rPr sz="1100" b="0" i="0">
                <a:solidFill>
                  <a:srgbClr val="8F877A"/>
                </a:solidFill>
                <a:latin typeface="Georgia"/>
              </a:rPr>
              <a:t>–  </a:t>
            </a:r>
            <a:r>
              <a:rPr sz="1100" b="0" i="0">
                <a:solidFill>
                  <a:srgbClr val="16130F"/>
                </a:solidFill>
                <a:latin typeface="Georgia"/>
              </a:rPr>
              <a:t>How much do you want to earn from it, and by when?</a:t>
            </a:r>
          </a:p>
        </p:txBody>
      </p:sp>
      <p:sp>
        <p:nvSpPr>
          <p:cNvPr id="8" name="Rounded Rectangle 7"/>
          <p:cNvSpPr/>
          <p:nvPr/>
        </p:nvSpPr>
        <p:spPr>
          <a:xfrm>
            <a:off x="4307738" y="1417320"/>
            <a:ext cx="3576218" cy="1554480"/>
          </a:xfrm>
          <a:prstGeom prst="roundRect">
            <a:avLst>
              <a:gd name="adj" fmla="val 3529"/>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9" name="Rectangle 8"/>
          <p:cNvSpPr/>
          <p:nvPr/>
        </p:nvSpPr>
        <p:spPr>
          <a:xfrm rot="21360000">
            <a:off x="4472330" y="1591056"/>
            <a:ext cx="146304" cy="146304"/>
          </a:xfrm>
          <a:prstGeom prst="rect">
            <a:avLst/>
          </a:prstGeom>
          <a:solidFill>
            <a:srgbClr val="F6BBC6"/>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0" name="TextBox 9"/>
          <p:cNvSpPr txBox="1"/>
          <p:nvPr/>
        </p:nvSpPr>
        <p:spPr>
          <a:xfrm>
            <a:off x="4710074" y="1527048"/>
            <a:ext cx="3027578" cy="274320"/>
          </a:xfrm>
          <a:prstGeom prst="rect">
            <a:avLst/>
          </a:prstGeom>
          <a:noFill/>
        </p:spPr>
        <p:txBody>
          <a:bodyPr wrap="square" anchor="t">
            <a:noAutofit/>
          </a:bodyPr>
          <a:lstStyle/>
          <a:p>
            <a:pPr algn="l"/>
            <a:r>
              <a:rPr sz="950" b="1" i="0" spc="140">
                <a:solidFill>
                  <a:srgbClr val="16130F"/>
                </a:solidFill>
                <a:latin typeface="Arial"/>
              </a:rPr>
              <a:t>02  RESOURCES</a:t>
            </a:r>
          </a:p>
        </p:txBody>
      </p:sp>
      <p:sp>
        <p:nvSpPr>
          <p:cNvPr id="11" name="TextBox 10"/>
          <p:cNvSpPr txBox="1"/>
          <p:nvPr/>
        </p:nvSpPr>
        <p:spPr>
          <a:xfrm>
            <a:off x="4472330" y="1856232"/>
            <a:ext cx="3247034" cy="1005840"/>
          </a:xfrm>
          <a:prstGeom prst="rect">
            <a:avLst/>
          </a:prstGeom>
          <a:noFill/>
        </p:spPr>
        <p:txBody>
          <a:bodyPr wrap="square" anchor="t">
            <a:noAutofit/>
          </a:bodyPr>
          <a:lstStyle/>
          <a:p>
            <a:pPr algn="l">
              <a:lnSpc>
                <a:spcPct val="108000"/>
              </a:lnSpc>
            </a:pPr>
            <a:r>
              <a:rPr sz="1100" b="0" i="0">
                <a:solidFill>
                  <a:srgbClr val="8F877A"/>
                </a:solidFill>
                <a:latin typeface="Georgia"/>
              </a:rPr>
              <a:t>–  </a:t>
            </a:r>
            <a:r>
              <a:rPr sz="1100" b="0" i="0">
                <a:solidFill>
                  <a:srgbClr val="16130F"/>
                </a:solidFill>
                <a:latin typeface="Georgia"/>
              </a:rPr>
              <a:t>How much money could you put in, and how much of it could you lose and still be OK?</a:t>
            </a:r>
          </a:p>
          <a:p>
            <a:pPr algn="l">
              <a:lnSpc>
                <a:spcPct val="108000"/>
              </a:lnSpc>
            </a:pPr>
            <a:r>
              <a:rPr sz="1100" b="0" i="0">
                <a:solidFill>
                  <a:srgbClr val="8F877A"/>
                </a:solidFill>
                <a:latin typeface="Georgia"/>
              </a:rPr>
              <a:t>–  </a:t>
            </a:r>
            <a:r>
              <a:rPr sz="1100" b="0" i="0">
                <a:solidFill>
                  <a:srgbClr val="16130F"/>
                </a:solidFill>
                <a:latin typeface="Georgia"/>
              </a:rPr>
              <a:t>How long could you go without income from the business, and how many hours a week can you really give it?</a:t>
            </a:r>
          </a:p>
          <a:p>
            <a:pPr algn="l">
              <a:lnSpc>
                <a:spcPct val="108000"/>
              </a:lnSpc>
            </a:pPr>
            <a:r>
              <a:rPr sz="1100" b="0" i="0">
                <a:solidFill>
                  <a:srgbClr val="8F877A"/>
                </a:solidFill>
                <a:latin typeface="Georgia"/>
              </a:rPr>
              <a:t>–  </a:t>
            </a:r>
            <a:r>
              <a:rPr sz="1100" b="0" i="0">
                <a:solidFill>
                  <a:srgbClr val="16130F"/>
                </a:solidFill>
                <a:latin typeface="Georgia"/>
              </a:rPr>
              <a:t>Which skills, contacts or audience do you already have?</a:t>
            </a:r>
          </a:p>
        </p:txBody>
      </p:sp>
      <p:sp>
        <p:nvSpPr>
          <p:cNvPr id="12" name="Rounded Rectangle 11"/>
          <p:cNvSpPr/>
          <p:nvPr/>
        </p:nvSpPr>
        <p:spPr>
          <a:xfrm>
            <a:off x="8066836" y="1417320"/>
            <a:ext cx="3576218" cy="1554480"/>
          </a:xfrm>
          <a:prstGeom prst="roundRect">
            <a:avLst>
              <a:gd name="adj" fmla="val 3529"/>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3" name="Rectangle 12"/>
          <p:cNvSpPr/>
          <p:nvPr/>
        </p:nvSpPr>
        <p:spPr>
          <a:xfrm rot="21360000">
            <a:off x="8231428" y="1591056"/>
            <a:ext cx="146304" cy="146304"/>
          </a:xfrm>
          <a:prstGeom prst="rect">
            <a:avLst/>
          </a:prstGeom>
          <a:solidFill>
            <a:srgbClr val="BCD6E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4" name="TextBox 13"/>
          <p:cNvSpPr txBox="1"/>
          <p:nvPr/>
        </p:nvSpPr>
        <p:spPr>
          <a:xfrm>
            <a:off x="8469172" y="1527048"/>
            <a:ext cx="3027578" cy="274320"/>
          </a:xfrm>
          <a:prstGeom prst="rect">
            <a:avLst/>
          </a:prstGeom>
          <a:noFill/>
        </p:spPr>
        <p:txBody>
          <a:bodyPr wrap="square" anchor="t">
            <a:noAutofit/>
          </a:bodyPr>
          <a:lstStyle/>
          <a:p>
            <a:pPr algn="l"/>
            <a:r>
              <a:rPr sz="950" b="1" i="0" spc="140">
                <a:solidFill>
                  <a:srgbClr val="16130F"/>
                </a:solidFill>
                <a:latin typeface="Arial"/>
              </a:rPr>
              <a:t>03  FOUNDER FIT</a:t>
            </a:r>
          </a:p>
        </p:txBody>
      </p:sp>
      <p:sp>
        <p:nvSpPr>
          <p:cNvPr id="15" name="TextBox 14"/>
          <p:cNvSpPr txBox="1"/>
          <p:nvPr/>
        </p:nvSpPr>
        <p:spPr>
          <a:xfrm>
            <a:off x="8231428" y="1856232"/>
            <a:ext cx="3247034" cy="1005840"/>
          </a:xfrm>
          <a:prstGeom prst="rect">
            <a:avLst/>
          </a:prstGeom>
          <a:noFill/>
        </p:spPr>
        <p:txBody>
          <a:bodyPr wrap="square" anchor="t">
            <a:noAutofit/>
          </a:bodyPr>
          <a:lstStyle/>
          <a:p>
            <a:pPr algn="l">
              <a:lnSpc>
                <a:spcPct val="108000"/>
              </a:lnSpc>
            </a:pPr>
            <a:r>
              <a:rPr sz="1100" b="0" i="0">
                <a:solidFill>
                  <a:srgbClr val="8F877A"/>
                </a:solidFill>
                <a:latin typeface="Georgia"/>
              </a:rPr>
              <a:t>–  </a:t>
            </a:r>
            <a:r>
              <a:rPr sz="1100" b="0" i="0">
                <a:solidFill>
                  <a:srgbClr val="16130F"/>
                </a:solidFill>
                <a:latin typeface="Georgia"/>
              </a:rPr>
              <a:t>What did you love doing day to day in past jobs and projects, and what did you dread?</a:t>
            </a:r>
          </a:p>
          <a:p>
            <a:pPr algn="l">
              <a:lnSpc>
                <a:spcPct val="108000"/>
              </a:lnSpc>
            </a:pPr>
            <a:r>
              <a:rPr sz="1100" b="0" i="0">
                <a:solidFill>
                  <a:srgbClr val="8F877A"/>
                </a:solidFill>
                <a:latin typeface="Georgia"/>
              </a:rPr>
              <a:t>–  </a:t>
            </a:r>
            <a:r>
              <a:rPr sz="1100" b="0" i="0">
                <a:solidFill>
                  <a:srgbClr val="16130F"/>
                </a:solidFill>
                <a:latin typeface="Georgia"/>
              </a:rPr>
              <a:t>Which ways of finding customers would you actually keep doing week after week?</a:t>
            </a:r>
          </a:p>
        </p:txBody>
      </p:sp>
      <p:sp>
        <p:nvSpPr>
          <p:cNvPr id="16" name="Rounded Rectangle 15"/>
          <p:cNvSpPr/>
          <p:nvPr/>
        </p:nvSpPr>
        <p:spPr>
          <a:xfrm>
            <a:off x="548640" y="3154680"/>
            <a:ext cx="3576218" cy="1554480"/>
          </a:xfrm>
          <a:prstGeom prst="roundRect">
            <a:avLst>
              <a:gd name="adj" fmla="val 3529"/>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7" name="Rectangle 16"/>
          <p:cNvSpPr/>
          <p:nvPr/>
        </p:nvSpPr>
        <p:spPr>
          <a:xfrm rot="21360000">
            <a:off x="713232" y="3328416"/>
            <a:ext cx="146304" cy="146304"/>
          </a:xfrm>
          <a:prstGeom prst="rect">
            <a:avLst/>
          </a:prstGeom>
          <a:solidFill>
            <a:srgbClr val="BFE0B4"/>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8" name="TextBox 17"/>
          <p:cNvSpPr txBox="1"/>
          <p:nvPr/>
        </p:nvSpPr>
        <p:spPr>
          <a:xfrm>
            <a:off x="950976" y="3264408"/>
            <a:ext cx="3027578" cy="274320"/>
          </a:xfrm>
          <a:prstGeom prst="rect">
            <a:avLst/>
          </a:prstGeom>
          <a:noFill/>
        </p:spPr>
        <p:txBody>
          <a:bodyPr wrap="square" anchor="t">
            <a:noAutofit/>
          </a:bodyPr>
          <a:lstStyle/>
          <a:p>
            <a:pPr algn="l"/>
            <a:r>
              <a:rPr sz="950" b="1" i="0" spc="140">
                <a:solidFill>
                  <a:srgbClr val="16130F"/>
                </a:solidFill>
                <a:latin typeface="Arial"/>
              </a:rPr>
              <a:t>04  CONSTRAINTS</a:t>
            </a:r>
          </a:p>
        </p:txBody>
      </p:sp>
      <p:sp>
        <p:nvSpPr>
          <p:cNvPr id="19" name="TextBox 18"/>
          <p:cNvSpPr txBox="1"/>
          <p:nvPr/>
        </p:nvSpPr>
        <p:spPr>
          <a:xfrm>
            <a:off x="713232" y="3593592"/>
            <a:ext cx="3247034" cy="1005840"/>
          </a:xfrm>
          <a:prstGeom prst="rect">
            <a:avLst/>
          </a:prstGeom>
          <a:noFill/>
        </p:spPr>
        <p:txBody>
          <a:bodyPr wrap="square" anchor="t">
            <a:noAutofit/>
          </a:bodyPr>
          <a:lstStyle/>
          <a:p>
            <a:pPr algn="l">
              <a:lnSpc>
                <a:spcPct val="108000"/>
              </a:lnSpc>
            </a:pPr>
            <a:r>
              <a:rPr sz="1100" b="0" i="0">
                <a:solidFill>
                  <a:srgbClr val="8F877A"/>
                </a:solidFill>
                <a:latin typeface="Georgia"/>
              </a:rPr>
              <a:t>–  </a:t>
            </a:r>
            <a:r>
              <a:rPr sz="1100" b="0" i="0">
                <a:solidFill>
                  <a:srgbClr val="16130F"/>
                </a:solidFill>
                <a:latin typeface="Georgia"/>
              </a:rPr>
              <a:t>What won't you do, whatever the upside?</a:t>
            </a:r>
          </a:p>
          <a:p>
            <a:pPr algn="l">
              <a:lnSpc>
                <a:spcPct val="108000"/>
              </a:lnSpc>
            </a:pPr>
            <a:r>
              <a:rPr sz="1100" b="0" i="0">
                <a:solidFill>
                  <a:srgbClr val="8F877A"/>
                </a:solidFill>
                <a:latin typeface="Georgia"/>
              </a:rPr>
              <a:t>–  </a:t>
            </a:r>
            <a:r>
              <a:rPr sz="1100" b="0" i="0">
                <a:solidFill>
                  <a:srgbClr val="16130F"/>
                </a:solidFill>
                <a:latin typeface="Georgia"/>
              </a:rPr>
              <a:t>When does it need to make its first money?</a:t>
            </a:r>
          </a:p>
        </p:txBody>
      </p:sp>
      <p:sp>
        <p:nvSpPr>
          <p:cNvPr id="20" name="Rounded Rectangle 19"/>
          <p:cNvSpPr/>
          <p:nvPr/>
        </p:nvSpPr>
        <p:spPr>
          <a:xfrm>
            <a:off x="4307738" y="3154680"/>
            <a:ext cx="3576218" cy="1554480"/>
          </a:xfrm>
          <a:prstGeom prst="roundRect">
            <a:avLst>
              <a:gd name="adj" fmla="val 3529"/>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21" name="Rectangle 20"/>
          <p:cNvSpPr/>
          <p:nvPr/>
        </p:nvSpPr>
        <p:spPr>
          <a:xfrm rot="21360000">
            <a:off x="4472330" y="3328416"/>
            <a:ext cx="146304" cy="146304"/>
          </a:xfrm>
          <a:prstGeom prst="rect">
            <a:avLst/>
          </a:prstGeom>
          <a:solidFill>
            <a:srgbClr val="F8C48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22" name="TextBox 21"/>
          <p:cNvSpPr txBox="1"/>
          <p:nvPr/>
        </p:nvSpPr>
        <p:spPr>
          <a:xfrm>
            <a:off x="4710074" y="3264408"/>
            <a:ext cx="3027578" cy="274320"/>
          </a:xfrm>
          <a:prstGeom prst="rect">
            <a:avLst/>
          </a:prstGeom>
          <a:noFill/>
        </p:spPr>
        <p:txBody>
          <a:bodyPr wrap="square" anchor="t">
            <a:noAutofit/>
          </a:bodyPr>
          <a:lstStyle/>
          <a:p>
            <a:pPr algn="l"/>
            <a:r>
              <a:rPr sz="950" b="1" i="0" spc="140">
                <a:solidFill>
                  <a:srgbClr val="16130F"/>
                </a:solidFill>
                <a:latin typeface="Arial"/>
              </a:rPr>
              <a:t>05  TENSIONS</a:t>
            </a:r>
          </a:p>
        </p:txBody>
      </p:sp>
      <p:sp>
        <p:nvSpPr>
          <p:cNvPr id="23" name="TextBox 22"/>
          <p:cNvSpPr txBox="1"/>
          <p:nvPr/>
        </p:nvSpPr>
        <p:spPr>
          <a:xfrm>
            <a:off x="4472330" y="3593592"/>
            <a:ext cx="3247034" cy="1005840"/>
          </a:xfrm>
          <a:prstGeom prst="rect">
            <a:avLst/>
          </a:prstGeom>
          <a:noFill/>
        </p:spPr>
        <p:txBody>
          <a:bodyPr wrap="square" anchor="t">
            <a:noAutofit/>
          </a:bodyPr>
          <a:lstStyle/>
          <a:p>
            <a:pPr algn="l">
              <a:lnSpc>
                <a:spcPct val="108000"/>
              </a:lnSpc>
            </a:pPr>
            <a:r>
              <a:rPr sz="1100" b="0" i="0">
                <a:solidFill>
                  <a:srgbClr val="8F877A"/>
                </a:solidFill>
                <a:latin typeface="Georgia"/>
              </a:rPr>
              <a:t>–  </a:t>
            </a:r>
            <a:r>
              <a:rPr sz="1100" b="0" i="0">
                <a:solidFill>
                  <a:srgbClr val="16130F"/>
                </a:solidFill>
                <a:latin typeface="Georgia"/>
              </a:rPr>
              <a:t>Where do two of your answers pull in opposite directions?</a:t>
            </a:r>
          </a:p>
          <a:p>
            <a:pPr algn="l">
              <a:lnSpc>
                <a:spcPct val="108000"/>
              </a:lnSpc>
            </a:pPr>
            <a:r>
              <a:rPr sz="1100" b="0" i="0">
                <a:solidFill>
                  <a:srgbClr val="8F877A"/>
                </a:solidFill>
                <a:latin typeface="Georgia"/>
              </a:rPr>
              <a:t>–  </a:t>
            </a:r>
            <a:r>
              <a:rPr sz="1100" b="0" i="0">
                <a:solidFill>
                  <a:srgbClr val="16130F"/>
                </a:solidFill>
                <a:latin typeface="Georgia"/>
              </a:rPr>
              <a:t>Which side would you actually change?</a:t>
            </a:r>
          </a:p>
        </p:txBody>
      </p:sp>
      <p:sp>
        <p:nvSpPr>
          <p:cNvPr id="24" name="Rounded Rectangle 23"/>
          <p:cNvSpPr/>
          <p:nvPr/>
        </p:nvSpPr>
        <p:spPr>
          <a:xfrm>
            <a:off x="8066836" y="3154680"/>
            <a:ext cx="3576218" cy="1554480"/>
          </a:xfrm>
          <a:prstGeom prst="roundRect">
            <a:avLst>
              <a:gd name="adj" fmla="val 3529"/>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25" name="Rectangle 24"/>
          <p:cNvSpPr/>
          <p:nvPr/>
        </p:nvSpPr>
        <p:spPr>
          <a:xfrm rot="21360000">
            <a:off x="8231428" y="3328416"/>
            <a:ext cx="146304" cy="146304"/>
          </a:xfrm>
          <a:prstGeom prst="rect">
            <a:avLst/>
          </a:prstGeom>
          <a:solidFill>
            <a:srgbClr val="F9E07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26" name="TextBox 25"/>
          <p:cNvSpPr txBox="1"/>
          <p:nvPr/>
        </p:nvSpPr>
        <p:spPr>
          <a:xfrm>
            <a:off x="8469172" y="3264408"/>
            <a:ext cx="3027578" cy="274320"/>
          </a:xfrm>
          <a:prstGeom prst="rect">
            <a:avLst/>
          </a:prstGeom>
          <a:noFill/>
        </p:spPr>
        <p:txBody>
          <a:bodyPr wrap="square" anchor="t">
            <a:noAutofit/>
          </a:bodyPr>
          <a:lstStyle/>
          <a:p>
            <a:pPr algn="l"/>
            <a:r>
              <a:rPr sz="950" b="1" i="0" spc="140">
                <a:solidFill>
                  <a:srgbClr val="16130F"/>
                </a:solidFill>
                <a:latin typeface="Arial"/>
              </a:rPr>
              <a:t>06  BUSINESS ARCHETYPES</a:t>
            </a:r>
          </a:p>
        </p:txBody>
      </p:sp>
      <p:sp>
        <p:nvSpPr>
          <p:cNvPr id="27" name="TextBox 26"/>
          <p:cNvSpPr txBox="1"/>
          <p:nvPr/>
        </p:nvSpPr>
        <p:spPr>
          <a:xfrm>
            <a:off x="8231428" y="3593592"/>
            <a:ext cx="3247034" cy="1005840"/>
          </a:xfrm>
          <a:prstGeom prst="rect">
            <a:avLst/>
          </a:prstGeom>
          <a:noFill/>
        </p:spPr>
        <p:txBody>
          <a:bodyPr wrap="square" anchor="t">
            <a:noAutofit/>
          </a:bodyPr>
          <a:lstStyle/>
          <a:p>
            <a:pPr algn="l">
              <a:lnSpc>
                <a:spcPct val="108000"/>
              </a:lnSpc>
            </a:pPr>
            <a:r>
              <a:rPr sz="1100" b="0" i="0">
                <a:solidFill>
                  <a:srgbClr val="8F877A"/>
                </a:solidFill>
                <a:latin typeface="Georgia"/>
              </a:rPr>
              <a:t>–  </a:t>
            </a:r>
            <a:r>
              <a:rPr sz="1100" b="0" i="0">
                <a:solidFill>
                  <a:srgbClr val="16130F"/>
                </a:solidFill>
                <a:latin typeface="Georgia"/>
              </a:rPr>
              <a:t>Which types of business fit your goals, your means and the work you enjoy?</a:t>
            </a:r>
          </a:p>
          <a:p>
            <a:pPr algn="l">
              <a:lnSpc>
                <a:spcPct val="108000"/>
              </a:lnSpc>
            </a:pPr>
            <a:r>
              <a:rPr sz="1100" b="0" i="0">
                <a:solidFill>
                  <a:srgbClr val="8F877A"/>
                </a:solidFill>
                <a:latin typeface="Georgia"/>
              </a:rPr>
              <a:t>–  </a:t>
            </a:r>
            <a:r>
              <a:rPr sz="1100" b="0" i="0">
                <a:solidFill>
                  <a:srgbClr val="16130F"/>
                </a:solidFill>
                <a:latin typeface="Georgia"/>
              </a:rPr>
              <a:t>Where does each one not fit, and what would have to be true for it to work?</a:t>
            </a:r>
          </a:p>
        </p:txBody>
      </p:sp>
      <p:sp>
        <p:nvSpPr>
          <p:cNvPr id="28" name="Rounded Rectangle 27"/>
          <p:cNvSpPr/>
          <p:nvPr/>
        </p:nvSpPr>
        <p:spPr>
          <a:xfrm>
            <a:off x="548640" y="4892040"/>
            <a:ext cx="3576218" cy="1554480"/>
          </a:xfrm>
          <a:prstGeom prst="roundRect">
            <a:avLst>
              <a:gd name="adj" fmla="val 3529"/>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29" name="Rectangle 28"/>
          <p:cNvSpPr/>
          <p:nvPr/>
        </p:nvSpPr>
        <p:spPr>
          <a:xfrm rot="21360000">
            <a:off x="713232" y="5065776"/>
            <a:ext cx="146304" cy="146304"/>
          </a:xfrm>
          <a:prstGeom prst="rect">
            <a:avLst/>
          </a:prstGeom>
          <a:solidFill>
            <a:srgbClr val="F6BBC6"/>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0" name="TextBox 29"/>
          <p:cNvSpPr txBox="1"/>
          <p:nvPr/>
        </p:nvSpPr>
        <p:spPr>
          <a:xfrm>
            <a:off x="950976" y="5001768"/>
            <a:ext cx="3027578" cy="274320"/>
          </a:xfrm>
          <a:prstGeom prst="rect">
            <a:avLst/>
          </a:prstGeom>
          <a:noFill/>
        </p:spPr>
        <p:txBody>
          <a:bodyPr wrap="square" anchor="t">
            <a:noAutofit/>
          </a:bodyPr>
          <a:lstStyle/>
          <a:p>
            <a:pPr algn="l"/>
            <a:r>
              <a:rPr sz="950" b="1" i="0" spc="140">
                <a:solidFill>
                  <a:srgbClr val="16130F"/>
                </a:solidFill>
                <a:latin typeface="Arial"/>
              </a:rPr>
              <a:t>07  OPPORTUNITIES</a:t>
            </a:r>
          </a:p>
        </p:txBody>
      </p:sp>
      <p:sp>
        <p:nvSpPr>
          <p:cNvPr id="31" name="TextBox 30"/>
          <p:cNvSpPr txBox="1"/>
          <p:nvPr/>
        </p:nvSpPr>
        <p:spPr>
          <a:xfrm>
            <a:off x="713232" y="5330952"/>
            <a:ext cx="3247034" cy="1005840"/>
          </a:xfrm>
          <a:prstGeom prst="rect">
            <a:avLst/>
          </a:prstGeom>
          <a:noFill/>
        </p:spPr>
        <p:txBody>
          <a:bodyPr wrap="square" anchor="t">
            <a:noAutofit/>
          </a:bodyPr>
          <a:lstStyle/>
          <a:p>
            <a:pPr algn="l">
              <a:lnSpc>
                <a:spcPct val="108000"/>
              </a:lnSpc>
            </a:pPr>
            <a:r>
              <a:rPr sz="1100" b="0" i="0">
                <a:solidFill>
                  <a:srgbClr val="8F877A"/>
                </a:solidFill>
                <a:latin typeface="Georgia"/>
              </a:rPr>
              <a:t>–  </a:t>
            </a:r>
            <a:r>
              <a:rPr sz="1100" b="0" i="0">
                <a:solidFill>
                  <a:srgbClr val="16130F"/>
                </a:solidFill>
                <a:latin typeface="Georgia"/>
              </a:rPr>
              <a:t>Who would pay, for what, and how would you reach them?</a:t>
            </a:r>
          </a:p>
          <a:p>
            <a:pPr algn="l">
              <a:lnSpc>
                <a:spcPct val="108000"/>
              </a:lnSpc>
            </a:pPr>
            <a:r>
              <a:rPr sz="1100" b="0" i="0">
                <a:solidFill>
                  <a:srgbClr val="8F877A"/>
                </a:solidFill>
                <a:latin typeface="Georgia"/>
              </a:rPr>
              <a:t>–  </a:t>
            </a:r>
            <a:r>
              <a:rPr sz="1100" b="0" i="0">
                <a:solidFill>
                  <a:srgbClr val="16130F"/>
                </a:solidFill>
                <a:latin typeface="Georgia"/>
              </a:rPr>
              <a:t>Which claims about the market are still guesses?</a:t>
            </a:r>
          </a:p>
        </p:txBody>
      </p:sp>
      <p:sp>
        <p:nvSpPr>
          <p:cNvPr id="32" name="Rounded Rectangle 31"/>
          <p:cNvSpPr/>
          <p:nvPr/>
        </p:nvSpPr>
        <p:spPr>
          <a:xfrm>
            <a:off x="4307738" y="4892040"/>
            <a:ext cx="3576218" cy="1554480"/>
          </a:xfrm>
          <a:prstGeom prst="roundRect">
            <a:avLst>
              <a:gd name="adj" fmla="val 3529"/>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3" name="Rectangle 32"/>
          <p:cNvSpPr/>
          <p:nvPr/>
        </p:nvSpPr>
        <p:spPr>
          <a:xfrm rot="21360000">
            <a:off x="4472330" y="5065776"/>
            <a:ext cx="146304" cy="146304"/>
          </a:xfrm>
          <a:prstGeom prst="rect">
            <a:avLst/>
          </a:prstGeom>
          <a:solidFill>
            <a:srgbClr val="BCD6E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4" name="TextBox 33"/>
          <p:cNvSpPr txBox="1"/>
          <p:nvPr/>
        </p:nvSpPr>
        <p:spPr>
          <a:xfrm>
            <a:off x="4710074" y="5001768"/>
            <a:ext cx="3027578" cy="274320"/>
          </a:xfrm>
          <a:prstGeom prst="rect">
            <a:avLst/>
          </a:prstGeom>
          <a:noFill/>
        </p:spPr>
        <p:txBody>
          <a:bodyPr wrap="square" anchor="t">
            <a:noAutofit/>
          </a:bodyPr>
          <a:lstStyle/>
          <a:p>
            <a:pPr algn="l"/>
            <a:r>
              <a:rPr sz="950" b="1" i="0" spc="140">
                <a:solidFill>
                  <a:srgbClr val="16130F"/>
                </a:solidFill>
                <a:latin typeface="Arial"/>
              </a:rPr>
              <a:t>08  CHOSEN BETS</a:t>
            </a:r>
          </a:p>
        </p:txBody>
      </p:sp>
      <p:sp>
        <p:nvSpPr>
          <p:cNvPr id="35" name="TextBox 34"/>
          <p:cNvSpPr txBox="1"/>
          <p:nvPr/>
        </p:nvSpPr>
        <p:spPr>
          <a:xfrm>
            <a:off x="4472330" y="5330952"/>
            <a:ext cx="3247034" cy="1005840"/>
          </a:xfrm>
          <a:prstGeom prst="rect">
            <a:avLst/>
          </a:prstGeom>
          <a:noFill/>
        </p:spPr>
        <p:txBody>
          <a:bodyPr wrap="square" anchor="t">
            <a:noAutofit/>
          </a:bodyPr>
          <a:lstStyle/>
          <a:p>
            <a:pPr algn="l">
              <a:lnSpc>
                <a:spcPct val="108000"/>
              </a:lnSpc>
            </a:pPr>
            <a:r>
              <a:rPr sz="1100" b="0" i="0">
                <a:solidFill>
                  <a:srgbClr val="8F877A"/>
                </a:solidFill>
                <a:latin typeface="Georgia"/>
              </a:rPr>
              <a:t>–  </a:t>
            </a:r>
            <a:r>
              <a:rPr sz="1100" b="0" i="0">
                <a:solidFill>
                  <a:srgbClr val="16130F"/>
                </a:solidFill>
                <a:latin typeface="Georgia"/>
              </a:rPr>
              <a:t>Which one to three opportunities are worth a month of your time?</a:t>
            </a:r>
          </a:p>
        </p:txBody>
      </p:sp>
      <p:sp>
        <p:nvSpPr>
          <p:cNvPr id="36" name="Rounded Rectangle 35"/>
          <p:cNvSpPr/>
          <p:nvPr/>
        </p:nvSpPr>
        <p:spPr>
          <a:xfrm>
            <a:off x="8066836" y="4892040"/>
            <a:ext cx="3576218" cy="1554480"/>
          </a:xfrm>
          <a:prstGeom prst="roundRect">
            <a:avLst>
              <a:gd name="adj" fmla="val 3529"/>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7" name="Rectangle 36"/>
          <p:cNvSpPr/>
          <p:nvPr/>
        </p:nvSpPr>
        <p:spPr>
          <a:xfrm rot="21360000">
            <a:off x="8231428" y="5065776"/>
            <a:ext cx="146304" cy="146304"/>
          </a:xfrm>
          <a:prstGeom prst="rect">
            <a:avLst/>
          </a:prstGeom>
          <a:solidFill>
            <a:srgbClr val="BFE0B4"/>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8" name="TextBox 37"/>
          <p:cNvSpPr txBox="1"/>
          <p:nvPr/>
        </p:nvSpPr>
        <p:spPr>
          <a:xfrm>
            <a:off x="8469172" y="5001768"/>
            <a:ext cx="3027578" cy="274320"/>
          </a:xfrm>
          <a:prstGeom prst="rect">
            <a:avLst/>
          </a:prstGeom>
          <a:noFill/>
        </p:spPr>
        <p:txBody>
          <a:bodyPr wrap="square" anchor="t">
            <a:noAutofit/>
          </a:bodyPr>
          <a:lstStyle/>
          <a:p>
            <a:pPr algn="l"/>
            <a:r>
              <a:rPr sz="950" b="1" i="0" spc="140">
                <a:solidFill>
                  <a:srgbClr val="16130F"/>
                </a:solidFill>
                <a:latin typeface="Arial"/>
              </a:rPr>
              <a:t>09  VALIDATION TESTS</a:t>
            </a:r>
          </a:p>
        </p:txBody>
      </p:sp>
      <p:sp>
        <p:nvSpPr>
          <p:cNvPr id="39" name="TextBox 38"/>
          <p:cNvSpPr txBox="1"/>
          <p:nvPr/>
        </p:nvSpPr>
        <p:spPr>
          <a:xfrm>
            <a:off x="8231428" y="5330952"/>
            <a:ext cx="3247034" cy="1005840"/>
          </a:xfrm>
          <a:prstGeom prst="rect">
            <a:avLst/>
          </a:prstGeom>
          <a:noFill/>
        </p:spPr>
        <p:txBody>
          <a:bodyPr wrap="square" anchor="t">
            <a:noAutofit/>
          </a:bodyPr>
          <a:lstStyle/>
          <a:p>
            <a:pPr algn="l">
              <a:lnSpc>
                <a:spcPct val="108000"/>
              </a:lnSpc>
            </a:pPr>
            <a:r>
              <a:rPr sz="1100" b="0" i="0">
                <a:solidFill>
                  <a:srgbClr val="8F877A"/>
                </a:solidFill>
                <a:latin typeface="Georgia"/>
              </a:rPr>
              <a:t>–  </a:t>
            </a:r>
            <a:r>
              <a:rPr sz="1100" b="0" i="0">
                <a:solidFill>
                  <a:srgbClr val="16130F"/>
                </a:solidFill>
                <a:latin typeface="Georgia"/>
              </a:rPr>
              <a:t>What's the cheapest test that would prove or kill this bet this month?</a:t>
            </a:r>
          </a:p>
          <a:p>
            <a:pPr algn="l">
              <a:lnSpc>
                <a:spcPct val="108000"/>
              </a:lnSpc>
            </a:pPr>
            <a:r>
              <a:rPr sz="1100" b="0" i="0">
                <a:solidFill>
                  <a:srgbClr val="8F877A"/>
                </a:solidFill>
                <a:latin typeface="Georgia"/>
              </a:rPr>
              <a:t>–  </a:t>
            </a:r>
            <a:r>
              <a:rPr sz="1100" b="0" i="0">
                <a:solidFill>
                  <a:srgbClr val="16130F"/>
                </a:solidFill>
                <a:latin typeface="Georgia"/>
              </a:rPr>
              <a:t>What result counts as a pass, agreed before you start?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9F4"/>
        </a:solidFill>
        <a:effectLst/>
      </p:bgPr>
    </p:bg>
    <p:spTree>
      <p:nvGrpSpPr>
        <p:cNvPr id="1" name=""/>
        <p:cNvGrpSpPr/>
        <p:nvPr/>
      </p:nvGrpSpPr>
      <p:grpSpPr/>
      <p:sp>
        <p:nvSpPr>
          <p:cNvPr id="2" name="TextBox 1"/>
          <p:cNvSpPr txBox="1"/>
          <p:nvPr/>
        </p:nvSpPr>
        <p:spPr>
          <a:xfrm>
            <a:off x="548640" y="329184"/>
            <a:ext cx="5486400" cy="274320"/>
          </a:xfrm>
          <a:prstGeom prst="rect">
            <a:avLst/>
          </a:prstGeom>
          <a:noFill/>
        </p:spPr>
        <p:txBody>
          <a:bodyPr wrap="square" anchor="t">
            <a:noAutofit/>
          </a:bodyPr>
          <a:lstStyle/>
          <a:p>
            <a:pPr algn="l"/>
            <a:r>
              <a:rPr sz="1000" b="1" i="0" spc="140">
                <a:solidFill>
                  <a:srgbClr val="94560A"/>
                </a:solidFill>
                <a:latin typeface="Arial"/>
              </a:rPr>
              <a:t>WORKED EXAMPLE</a:t>
            </a:r>
          </a:p>
        </p:txBody>
      </p:sp>
      <p:sp>
        <p:nvSpPr>
          <p:cNvPr id="3" name="TextBox 2"/>
          <p:cNvSpPr txBox="1"/>
          <p:nvPr/>
        </p:nvSpPr>
        <p:spPr>
          <a:xfrm>
            <a:off x="548640" y="502920"/>
            <a:ext cx="6858000" cy="548640"/>
          </a:xfrm>
          <a:prstGeom prst="rect">
            <a:avLst/>
          </a:prstGeom>
          <a:noFill/>
        </p:spPr>
        <p:txBody>
          <a:bodyPr wrap="square" anchor="t">
            <a:noAutofit/>
          </a:bodyPr>
          <a:lstStyle/>
          <a:p>
            <a:pPr algn="l"/>
            <a:r>
              <a:rPr sz="2600" b="0" i="0">
                <a:solidFill>
                  <a:srgbClr val="16130F"/>
                </a:solidFill>
                <a:latin typeface="Georgia"/>
              </a:rPr>
              <a:t>Ops manager going independent</a:t>
            </a:r>
          </a:p>
        </p:txBody>
      </p:sp>
      <p:sp>
        <p:nvSpPr>
          <p:cNvPr id="4" name="TextBox 3"/>
          <p:cNvSpPr txBox="1"/>
          <p:nvPr/>
        </p:nvSpPr>
        <p:spPr>
          <a:xfrm>
            <a:off x="6888175" y="566928"/>
            <a:ext cx="4754880" cy="457200"/>
          </a:xfrm>
          <a:prstGeom prst="rect">
            <a:avLst/>
          </a:prstGeom>
          <a:noFill/>
        </p:spPr>
        <p:txBody>
          <a:bodyPr wrap="square" anchor="t">
            <a:noAutofit/>
          </a:bodyPr>
          <a:lstStyle/>
          <a:p>
            <a:pPr algn="r"/>
            <a:r>
              <a:rPr sz="1100" b="0" i="0">
                <a:solidFill>
                  <a:srgbClr val="4F493F"/>
                </a:solidFill>
                <a:latin typeface="Arial"/>
              </a:rPr>
              <a:t>An operations manager with savings and a freight network, working out what to start.</a:t>
            </a:r>
          </a:p>
        </p:txBody>
      </p:sp>
      <p:sp>
        <p:nvSpPr>
          <p:cNvPr id="5" name="Rounded Rectangle 4"/>
          <p:cNvSpPr/>
          <p:nvPr/>
        </p:nvSpPr>
        <p:spPr>
          <a:xfrm>
            <a:off x="411479" y="1188720"/>
            <a:ext cx="2746171" cy="1462125"/>
          </a:xfrm>
          <a:prstGeom prst="roundRect">
            <a:avLst>
              <a:gd name="adj" fmla="val 3752"/>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6" name="Rectangle 5"/>
          <p:cNvSpPr/>
          <p:nvPr/>
        </p:nvSpPr>
        <p:spPr>
          <a:xfrm rot="21360000">
            <a:off x="557784" y="1344168"/>
            <a:ext cx="146304" cy="146304"/>
          </a:xfrm>
          <a:prstGeom prst="rect">
            <a:avLst/>
          </a:prstGeom>
          <a:solidFill>
            <a:srgbClr val="F9E07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7" name="TextBox 6"/>
          <p:cNvSpPr txBox="1"/>
          <p:nvPr/>
        </p:nvSpPr>
        <p:spPr>
          <a:xfrm>
            <a:off x="795527" y="1280160"/>
            <a:ext cx="2243251" cy="274320"/>
          </a:xfrm>
          <a:prstGeom prst="rect">
            <a:avLst/>
          </a:prstGeom>
          <a:noFill/>
        </p:spPr>
        <p:txBody>
          <a:bodyPr wrap="square" anchor="t">
            <a:noAutofit/>
          </a:bodyPr>
          <a:lstStyle/>
          <a:p>
            <a:pPr algn="l"/>
            <a:r>
              <a:rPr sz="950" b="1" i="0" spc="140">
                <a:solidFill>
                  <a:srgbClr val="16130F"/>
                </a:solidFill>
                <a:latin typeface="Arial"/>
              </a:rPr>
              <a:t>GOALS</a:t>
            </a:r>
          </a:p>
        </p:txBody>
      </p:sp>
      <p:sp>
        <p:nvSpPr>
          <p:cNvPr id="8" name="Rectangle 7"/>
          <p:cNvSpPr/>
          <p:nvPr/>
        </p:nvSpPr>
        <p:spPr>
          <a:xfrm rot="21510000">
            <a:off x="557784" y="1645920"/>
            <a:ext cx="1171917" cy="867765"/>
          </a:xfrm>
          <a:prstGeom prst="rect">
            <a:avLst/>
          </a:prstGeom>
          <a:solidFill>
            <a:srgbClr val="F9E07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100" b="0" i="0">
                <a:solidFill>
                  <a:srgbClr val="16130F"/>
                </a:solidFill>
                <a:latin typeface="Arial"/>
              </a:rPr>
              <a:t>A steady income I control (must)</a:t>
            </a:r>
          </a:p>
        </p:txBody>
      </p:sp>
      <p:sp>
        <p:nvSpPr>
          <p:cNvPr id="9" name="Rectangle 8"/>
          <p:cNvSpPr/>
          <p:nvPr/>
        </p:nvSpPr>
        <p:spPr>
          <a:xfrm rot="72000">
            <a:off x="1839429" y="1645920"/>
            <a:ext cx="1171917" cy="867765"/>
          </a:xfrm>
          <a:prstGeom prst="rect">
            <a:avLst/>
          </a:prstGeom>
          <a:solidFill>
            <a:srgbClr val="F9E07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100" b="0" i="0">
                <a:solidFill>
                  <a:srgbClr val="16130F"/>
                </a:solidFill>
                <a:latin typeface="Arial"/>
              </a:rPr>
              <a:t>$150K to $300K a year within 3 years</a:t>
            </a:r>
          </a:p>
        </p:txBody>
      </p:sp>
      <p:sp>
        <p:nvSpPr>
          <p:cNvPr id="10" name="Rounded Rectangle 9"/>
          <p:cNvSpPr/>
          <p:nvPr/>
        </p:nvSpPr>
        <p:spPr>
          <a:xfrm>
            <a:off x="3285667" y="1188720"/>
            <a:ext cx="2746171" cy="1462125"/>
          </a:xfrm>
          <a:prstGeom prst="roundRect">
            <a:avLst>
              <a:gd name="adj" fmla="val 3752"/>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1" name="Rectangle 10"/>
          <p:cNvSpPr/>
          <p:nvPr/>
        </p:nvSpPr>
        <p:spPr>
          <a:xfrm rot="21360000">
            <a:off x="3431971" y="1344168"/>
            <a:ext cx="146304" cy="146304"/>
          </a:xfrm>
          <a:prstGeom prst="rect">
            <a:avLst/>
          </a:prstGeom>
          <a:solidFill>
            <a:srgbClr val="F6BBC6"/>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2" name="TextBox 11"/>
          <p:cNvSpPr txBox="1"/>
          <p:nvPr/>
        </p:nvSpPr>
        <p:spPr>
          <a:xfrm>
            <a:off x="3669715" y="1280160"/>
            <a:ext cx="2243251" cy="274320"/>
          </a:xfrm>
          <a:prstGeom prst="rect">
            <a:avLst/>
          </a:prstGeom>
          <a:noFill/>
        </p:spPr>
        <p:txBody>
          <a:bodyPr wrap="square" anchor="t">
            <a:noAutofit/>
          </a:bodyPr>
          <a:lstStyle/>
          <a:p>
            <a:pPr algn="l"/>
            <a:r>
              <a:rPr sz="950" b="1" i="0" spc="140">
                <a:solidFill>
                  <a:srgbClr val="16130F"/>
                </a:solidFill>
                <a:latin typeface="Arial"/>
              </a:rPr>
              <a:t>RESOURCES</a:t>
            </a:r>
          </a:p>
        </p:txBody>
      </p:sp>
      <p:sp>
        <p:nvSpPr>
          <p:cNvPr id="13" name="Rectangle 12"/>
          <p:cNvSpPr/>
          <p:nvPr/>
        </p:nvSpPr>
        <p:spPr>
          <a:xfrm rot="72000">
            <a:off x="3431971" y="1645920"/>
            <a:ext cx="744702" cy="867765"/>
          </a:xfrm>
          <a:prstGeom prst="rect">
            <a:avLst/>
          </a:prstGeom>
          <a:solidFill>
            <a:srgbClr val="F6BBC6"/>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700" b="0" i="0">
                <a:solidFill>
                  <a:srgbClr val="16130F"/>
                </a:solidFill>
                <a:latin typeface="Arial"/>
              </a:rPr>
              <a:t>$25K to $100K to put in, could lose a small part</a:t>
            </a:r>
          </a:p>
        </p:txBody>
      </p:sp>
      <p:sp>
        <p:nvSpPr>
          <p:cNvPr id="14" name="Rectangle 13"/>
          <p:cNvSpPr/>
          <p:nvPr/>
        </p:nvSpPr>
        <p:spPr>
          <a:xfrm rot="21552000">
            <a:off x="4286402" y="1645920"/>
            <a:ext cx="744702" cy="867765"/>
          </a:xfrm>
          <a:prstGeom prst="rect">
            <a:avLst/>
          </a:prstGeom>
          <a:solidFill>
            <a:srgbClr val="F6BBC6"/>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700" b="0" i="0">
                <a:solidFill>
                  <a:srgbClr val="16130F"/>
                </a:solidFill>
                <a:latin typeface="Arial"/>
              </a:rPr>
              <a:t>About 6 months without income</a:t>
            </a:r>
          </a:p>
        </p:txBody>
      </p:sp>
      <p:sp>
        <p:nvSpPr>
          <p:cNvPr id="15" name="Rectangle 14"/>
          <p:cNvSpPr/>
          <p:nvPr/>
        </p:nvSpPr>
        <p:spPr>
          <a:xfrm rot="108000">
            <a:off x="5140833" y="1645920"/>
            <a:ext cx="744702" cy="867765"/>
          </a:xfrm>
          <a:prstGeom prst="rect">
            <a:avLst/>
          </a:prstGeom>
          <a:solidFill>
            <a:srgbClr val="F6BBC6"/>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700" b="0" i="0">
                <a:solidFill>
                  <a:srgbClr val="16130F"/>
                </a:solidFill>
                <a:latin typeface="Arial"/>
              </a:rPr>
              <a:t>Strong network in freight and warehousing</a:t>
            </a:r>
          </a:p>
        </p:txBody>
      </p:sp>
      <p:sp>
        <p:nvSpPr>
          <p:cNvPr id="16" name="Rounded Rectangle 15"/>
          <p:cNvSpPr/>
          <p:nvPr/>
        </p:nvSpPr>
        <p:spPr>
          <a:xfrm>
            <a:off x="6159855" y="1188720"/>
            <a:ext cx="2746171" cy="1462125"/>
          </a:xfrm>
          <a:prstGeom prst="roundRect">
            <a:avLst>
              <a:gd name="adj" fmla="val 3752"/>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7" name="Rectangle 16"/>
          <p:cNvSpPr/>
          <p:nvPr/>
        </p:nvSpPr>
        <p:spPr>
          <a:xfrm rot="21360000">
            <a:off x="6306159" y="1344168"/>
            <a:ext cx="146304" cy="146304"/>
          </a:xfrm>
          <a:prstGeom prst="rect">
            <a:avLst/>
          </a:prstGeom>
          <a:solidFill>
            <a:srgbClr val="BCD6E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18" name="TextBox 17"/>
          <p:cNvSpPr txBox="1"/>
          <p:nvPr/>
        </p:nvSpPr>
        <p:spPr>
          <a:xfrm>
            <a:off x="6543903" y="1280160"/>
            <a:ext cx="2243251" cy="274320"/>
          </a:xfrm>
          <a:prstGeom prst="rect">
            <a:avLst/>
          </a:prstGeom>
          <a:noFill/>
        </p:spPr>
        <p:txBody>
          <a:bodyPr wrap="square" anchor="t">
            <a:noAutofit/>
          </a:bodyPr>
          <a:lstStyle/>
          <a:p>
            <a:pPr algn="l"/>
            <a:r>
              <a:rPr sz="950" b="1" i="0" spc="140">
                <a:solidFill>
                  <a:srgbClr val="16130F"/>
                </a:solidFill>
                <a:latin typeface="Arial"/>
              </a:rPr>
              <a:t>FOUNDER FIT</a:t>
            </a:r>
          </a:p>
        </p:txBody>
      </p:sp>
      <p:sp>
        <p:nvSpPr>
          <p:cNvPr id="19" name="Rectangle 18"/>
          <p:cNvSpPr/>
          <p:nvPr/>
        </p:nvSpPr>
        <p:spPr>
          <a:xfrm rot="21552000">
            <a:off x="6306159" y="1645920"/>
            <a:ext cx="744702" cy="867765"/>
          </a:xfrm>
          <a:prstGeom prst="rect">
            <a:avLst/>
          </a:prstGeom>
          <a:solidFill>
            <a:srgbClr val="BCD6E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900" b="0" i="0">
                <a:solidFill>
                  <a:srgbClr val="16130F"/>
                </a:solidFill>
                <a:latin typeface="Arial"/>
              </a:rPr>
              <a:t>Energized by fixing operations and by numbers</a:t>
            </a:r>
          </a:p>
        </p:txBody>
      </p:sp>
      <p:sp>
        <p:nvSpPr>
          <p:cNvPr id="20" name="Rectangle 19"/>
          <p:cNvSpPr/>
          <p:nvPr/>
        </p:nvSpPr>
        <p:spPr>
          <a:xfrm rot="108000">
            <a:off x="7160590" y="1645920"/>
            <a:ext cx="744702" cy="867765"/>
          </a:xfrm>
          <a:prstGeom prst="rect">
            <a:avLst/>
          </a:prstGeom>
          <a:solidFill>
            <a:srgbClr val="BCD6E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900" b="0" i="0">
                <a:solidFill>
                  <a:srgbClr val="16130F"/>
                </a:solidFill>
                <a:latin typeface="Arial"/>
              </a:rPr>
              <a:t>Drained by managing people and by admin</a:t>
            </a:r>
          </a:p>
        </p:txBody>
      </p:sp>
      <p:sp>
        <p:nvSpPr>
          <p:cNvPr id="21" name="Rectangle 20"/>
          <p:cNvSpPr/>
          <p:nvPr/>
        </p:nvSpPr>
        <p:spPr>
          <a:xfrm rot="21528000">
            <a:off x="8015020" y="1645920"/>
            <a:ext cx="744702" cy="867765"/>
          </a:xfrm>
          <a:prstGeom prst="rect">
            <a:avLst/>
          </a:prstGeom>
          <a:solidFill>
            <a:srgbClr val="BCD6E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900" b="0" i="0">
                <a:solidFill>
                  <a:srgbClr val="16130F"/>
                </a:solidFill>
                <a:latin typeface="Arial"/>
              </a:rPr>
              <a:t>Up for it: referrals, networking, partnerships</a:t>
            </a:r>
          </a:p>
        </p:txBody>
      </p:sp>
      <p:sp>
        <p:nvSpPr>
          <p:cNvPr id="22" name="Rounded Rectangle 21"/>
          <p:cNvSpPr/>
          <p:nvPr/>
        </p:nvSpPr>
        <p:spPr>
          <a:xfrm>
            <a:off x="9034043" y="1188720"/>
            <a:ext cx="2746171" cy="1462125"/>
          </a:xfrm>
          <a:prstGeom prst="roundRect">
            <a:avLst>
              <a:gd name="adj" fmla="val 3752"/>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23" name="Rectangle 22"/>
          <p:cNvSpPr/>
          <p:nvPr/>
        </p:nvSpPr>
        <p:spPr>
          <a:xfrm rot="21360000">
            <a:off x="9180347" y="1344168"/>
            <a:ext cx="146304" cy="146304"/>
          </a:xfrm>
          <a:prstGeom prst="rect">
            <a:avLst/>
          </a:prstGeom>
          <a:solidFill>
            <a:srgbClr val="BFE0B4"/>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24" name="TextBox 23"/>
          <p:cNvSpPr txBox="1"/>
          <p:nvPr/>
        </p:nvSpPr>
        <p:spPr>
          <a:xfrm>
            <a:off x="9418091" y="1280160"/>
            <a:ext cx="2243251" cy="274320"/>
          </a:xfrm>
          <a:prstGeom prst="rect">
            <a:avLst/>
          </a:prstGeom>
          <a:noFill/>
        </p:spPr>
        <p:txBody>
          <a:bodyPr wrap="square" anchor="t">
            <a:noAutofit/>
          </a:bodyPr>
          <a:lstStyle/>
          <a:p>
            <a:pPr algn="l"/>
            <a:r>
              <a:rPr sz="950" b="1" i="0" spc="140">
                <a:solidFill>
                  <a:srgbClr val="16130F"/>
                </a:solidFill>
                <a:latin typeface="Arial"/>
              </a:rPr>
              <a:t>CONSTRAINTS</a:t>
            </a:r>
          </a:p>
        </p:txBody>
      </p:sp>
      <p:sp>
        <p:nvSpPr>
          <p:cNvPr id="25" name="Rectangle 24"/>
          <p:cNvSpPr/>
          <p:nvPr/>
        </p:nvSpPr>
        <p:spPr>
          <a:xfrm rot="108000">
            <a:off x="9180347" y="1645920"/>
            <a:ext cx="744702" cy="867765"/>
          </a:xfrm>
          <a:prstGeom prst="rect">
            <a:avLst/>
          </a:prstGeom>
          <a:solidFill>
            <a:srgbClr val="BFE0B4"/>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900" b="0" i="0">
                <a:solidFill>
                  <a:srgbClr val="16130F"/>
                </a:solidFill>
                <a:latin typeface="Arial"/>
              </a:rPr>
              <a:t>First money within 3 months (must)</a:t>
            </a:r>
          </a:p>
        </p:txBody>
      </p:sp>
      <p:sp>
        <p:nvSpPr>
          <p:cNvPr id="26" name="Rectangle 25"/>
          <p:cNvSpPr/>
          <p:nvPr/>
        </p:nvSpPr>
        <p:spPr>
          <a:xfrm rot="21528000">
            <a:off x="10034778" y="1645920"/>
            <a:ext cx="744702" cy="867765"/>
          </a:xfrm>
          <a:prstGeom prst="rect">
            <a:avLst/>
          </a:prstGeom>
          <a:solidFill>
            <a:srgbClr val="BFE0B4"/>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900" b="0" i="0">
                <a:solidFill>
                  <a:srgbClr val="16130F"/>
                </a:solidFill>
                <a:latin typeface="Arial"/>
              </a:rPr>
              <a:t>No outside investors</a:t>
            </a:r>
          </a:p>
        </p:txBody>
      </p:sp>
      <p:sp>
        <p:nvSpPr>
          <p:cNvPr id="27" name="Rectangle 26"/>
          <p:cNvSpPr/>
          <p:nvPr/>
        </p:nvSpPr>
        <p:spPr>
          <a:xfrm rot="36000">
            <a:off x="10889208" y="1645920"/>
            <a:ext cx="744702" cy="867765"/>
          </a:xfrm>
          <a:prstGeom prst="rect">
            <a:avLst/>
          </a:prstGeom>
          <a:solidFill>
            <a:srgbClr val="BFE0B4"/>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900" b="0" i="0">
                <a:solidFill>
                  <a:srgbClr val="16130F"/>
                </a:solidFill>
                <a:latin typeface="Arial"/>
              </a:rPr>
              <a:t>Won't work in gambling or tobacco</a:t>
            </a:r>
          </a:p>
        </p:txBody>
      </p:sp>
      <p:sp>
        <p:nvSpPr>
          <p:cNvPr id="28" name="Rounded Rectangle 27"/>
          <p:cNvSpPr/>
          <p:nvPr/>
        </p:nvSpPr>
        <p:spPr>
          <a:xfrm>
            <a:off x="411479" y="2778861"/>
            <a:ext cx="4183265" cy="1169700"/>
          </a:xfrm>
          <a:prstGeom prst="roundRect">
            <a:avLst>
              <a:gd name="adj" fmla="val 4690"/>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29" name="Rectangle 28"/>
          <p:cNvSpPr/>
          <p:nvPr/>
        </p:nvSpPr>
        <p:spPr>
          <a:xfrm rot="21360000">
            <a:off x="557784" y="2934309"/>
            <a:ext cx="146304" cy="146304"/>
          </a:xfrm>
          <a:prstGeom prst="rect">
            <a:avLst/>
          </a:prstGeom>
          <a:solidFill>
            <a:srgbClr val="F8C48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0" name="TextBox 29"/>
          <p:cNvSpPr txBox="1"/>
          <p:nvPr/>
        </p:nvSpPr>
        <p:spPr>
          <a:xfrm>
            <a:off x="795527" y="2870301"/>
            <a:ext cx="3680345" cy="274320"/>
          </a:xfrm>
          <a:prstGeom prst="rect">
            <a:avLst/>
          </a:prstGeom>
          <a:noFill/>
        </p:spPr>
        <p:txBody>
          <a:bodyPr wrap="square" anchor="t">
            <a:noAutofit/>
          </a:bodyPr>
          <a:lstStyle/>
          <a:p>
            <a:pPr algn="l"/>
            <a:r>
              <a:rPr sz="950" b="1" i="0" spc="140">
                <a:solidFill>
                  <a:srgbClr val="16130F"/>
                </a:solidFill>
                <a:latin typeface="Arial"/>
              </a:rPr>
              <a:t>TENSIONS</a:t>
            </a:r>
          </a:p>
        </p:txBody>
      </p:sp>
      <p:sp>
        <p:nvSpPr>
          <p:cNvPr id="31" name="Rectangle 30"/>
          <p:cNvSpPr/>
          <p:nvPr/>
        </p:nvSpPr>
        <p:spPr>
          <a:xfrm rot="21528000">
            <a:off x="557784" y="3236061"/>
            <a:ext cx="2194560" cy="575340"/>
          </a:xfrm>
          <a:prstGeom prst="rect">
            <a:avLst/>
          </a:prstGeom>
          <a:solidFill>
            <a:srgbClr val="F8C48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900" b="0" i="0">
                <a:solidFill>
                  <a:srgbClr val="16130F"/>
                </a:solidFill>
                <a:latin typeface="Arial"/>
              </a:rPr>
              <a:t>Wants first money in 3 months but leans toward building software</a:t>
            </a:r>
          </a:p>
        </p:txBody>
      </p:sp>
      <p:sp>
        <p:nvSpPr>
          <p:cNvPr id="32" name="Rounded Rectangle 31"/>
          <p:cNvSpPr/>
          <p:nvPr/>
        </p:nvSpPr>
        <p:spPr>
          <a:xfrm>
            <a:off x="4722761" y="2778861"/>
            <a:ext cx="7057453" cy="1169700"/>
          </a:xfrm>
          <a:prstGeom prst="roundRect">
            <a:avLst>
              <a:gd name="adj" fmla="val 4690"/>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3" name="Rectangle 32"/>
          <p:cNvSpPr/>
          <p:nvPr/>
        </p:nvSpPr>
        <p:spPr>
          <a:xfrm rot="21360000">
            <a:off x="4869065" y="2934309"/>
            <a:ext cx="146304" cy="146304"/>
          </a:xfrm>
          <a:prstGeom prst="rect">
            <a:avLst/>
          </a:prstGeom>
          <a:solidFill>
            <a:srgbClr val="F9E07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4" name="TextBox 33"/>
          <p:cNvSpPr txBox="1"/>
          <p:nvPr/>
        </p:nvSpPr>
        <p:spPr>
          <a:xfrm>
            <a:off x="5106809" y="2870301"/>
            <a:ext cx="6554533" cy="274320"/>
          </a:xfrm>
          <a:prstGeom prst="rect">
            <a:avLst/>
          </a:prstGeom>
          <a:noFill/>
        </p:spPr>
        <p:txBody>
          <a:bodyPr wrap="square" anchor="t">
            <a:noAutofit/>
          </a:bodyPr>
          <a:lstStyle/>
          <a:p>
            <a:pPr algn="l"/>
            <a:r>
              <a:rPr sz="950" b="1" i="0" spc="140">
                <a:solidFill>
                  <a:srgbClr val="16130F"/>
                </a:solidFill>
                <a:latin typeface="Arial"/>
              </a:rPr>
              <a:t>BUSINESS ARCHETYPES</a:t>
            </a:r>
          </a:p>
        </p:txBody>
      </p:sp>
      <p:sp>
        <p:nvSpPr>
          <p:cNvPr id="35" name="Rectangle 34"/>
          <p:cNvSpPr/>
          <p:nvPr/>
        </p:nvSpPr>
        <p:spPr>
          <a:xfrm rot="36000">
            <a:off x="4869065" y="3236061"/>
            <a:ext cx="2181796" cy="575340"/>
          </a:xfrm>
          <a:prstGeom prst="rect">
            <a:avLst/>
          </a:prstGeom>
          <a:solidFill>
            <a:srgbClr val="F9E07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100" b="0" i="0">
                <a:solidFill>
                  <a:srgbClr val="16130F"/>
                </a:solidFill>
                <a:latin typeface="Arial"/>
              </a:rPr>
              <a:t>Operations consulting in an industry you know</a:t>
            </a:r>
          </a:p>
        </p:txBody>
      </p:sp>
      <p:sp>
        <p:nvSpPr>
          <p:cNvPr id="36" name="Rectangle 35"/>
          <p:cNvSpPr/>
          <p:nvPr/>
        </p:nvSpPr>
        <p:spPr>
          <a:xfrm rot="21510000">
            <a:off x="7160590" y="3236061"/>
            <a:ext cx="2181796" cy="575340"/>
          </a:xfrm>
          <a:prstGeom prst="rect">
            <a:avLst/>
          </a:prstGeom>
          <a:solidFill>
            <a:srgbClr val="F9E07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100" b="0" i="0">
                <a:solidFill>
                  <a:srgbClr val="16130F"/>
                </a:solidFill>
                <a:latin typeface="Arial"/>
              </a:rPr>
              <a:t>A productized service: one scope, one price</a:t>
            </a:r>
          </a:p>
        </p:txBody>
      </p:sp>
      <p:sp>
        <p:nvSpPr>
          <p:cNvPr id="37" name="Rectangle 36"/>
          <p:cNvSpPr/>
          <p:nvPr/>
        </p:nvSpPr>
        <p:spPr>
          <a:xfrm rot="72000">
            <a:off x="9452114" y="3236061"/>
            <a:ext cx="2181796" cy="575340"/>
          </a:xfrm>
          <a:prstGeom prst="rect">
            <a:avLst/>
          </a:prstGeom>
          <a:solidFill>
            <a:srgbClr val="F9E07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100" b="0" i="0">
                <a:solidFill>
                  <a:srgbClr val="16130F"/>
                </a:solidFill>
                <a:latin typeface="Arial"/>
              </a:rPr>
              <a:t>Buying a small, profitable service business</a:t>
            </a:r>
          </a:p>
        </p:txBody>
      </p:sp>
      <p:sp>
        <p:nvSpPr>
          <p:cNvPr id="38" name="Rounded Rectangle 37"/>
          <p:cNvSpPr/>
          <p:nvPr/>
        </p:nvSpPr>
        <p:spPr>
          <a:xfrm>
            <a:off x="411479" y="4076578"/>
            <a:ext cx="11368735" cy="1072225"/>
          </a:xfrm>
          <a:prstGeom prst="roundRect">
            <a:avLst>
              <a:gd name="adj" fmla="val 5116"/>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39" name="Rectangle 38"/>
          <p:cNvSpPr/>
          <p:nvPr/>
        </p:nvSpPr>
        <p:spPr>
          <a:xfrm rot="21360000">
            <a:off x="557784" y="4232026"/>
            <a:ext cx="146304" cy="146304"/>
          </a:xfrm>
          <a:prstGeom prst="rect">
            <a:avLst/>
          </a:prstGeom>
          <a:solidFill>
            <a:srgbClr val="F6BBC6"/>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40" name="TextBox 39"/>
          <p:cNvSpPr txBox="1"/>
          <p:nvPr/>
        </p:nvSpPr>
        <p:spPr>
          <a:xfrm>
            <a:off x="795527" y="4168018"/>
            <a:ext cx="10865815" cy="274320"/>
          </a:xfrm>
          <a:prstGeom prst="rect">
            <a:avLst/>
          </a:prstGeom>
          <a:noFill/>
        </p:spPr>
        <p:txBody>
          <a:bodyPr wrap="square" anchor="t">
            <a:noAutofit/>
          </a:bodyPr>
          <a:lstStyle/>
          <a:p>
            <a:pPr algn="l"/>
            <a:r>
              <a:rPr sz="950" b="1" i="0" spc="140">
                <a:solidFill>
                  <a:srgbClr val="16130F"/>
                </a:solidFill>
                <a:latin typeface="Arial"/>
              </a:rPr>
              <a:t>OPPORTUNITIES</a:t>
            </a:r>
          </a:p>
        </p:txBody>
      </p:sp>
      <p:sp>
        <p:nvSpPr>
          <p:cNvPr id="41" name="Rectangle 40"/>
          <p:cNvSpPr/>
          <p:nvPr/>
        </p:nvSpPr>
        <p:spPr>
          <a:xfrm rot="21510000">
            <a:off x="557784" y="4533778"/>
            <a:ext cx="2194560" cy="477865"/>
          </a:xfrm>
          <a:prstGeom prst="rect">
            <a:avLst/>
          </a:prstGeom>
          <a:solidFill>
            <a:srgbClr val="F6BBC6"/>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900" b="0" i="0">
                <a:solidFill>
                  <a:srgbClr val="16130F"/>
                </a:solidFill>
                <a:latin typeface="Arial"/>
              </a:rPr>
              <a:t>Fixed-price dock scheduling audit for regional 3PLs (unverified)</a:t>
            </a:r>
          </a:p>
        </p:txBody>
      </p:sp>
      <p:sp>
        <p:nvSpPr>
          <p:cNvPr id="42" name="Rectangle 41"/>
          <p:cNvSpPr/>
          <p:nvPr/>
        </p:nvSpPr>
        <p:spPr>
          <a:xfrm rot="72000">
            <a:off x="2862072" y="4533778"/>
            <a:ext cx="2194560" cy="477865"/>
          </a:xfrm>
          <a:prstGeom prst="rect">
            <a:avLst/>
          </a:prstGeom>
          <a:solidFill>
            <a:srgbClr val="F6BBC6"/>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900" b="0" i="0">
                <a:solidFill>
                  <a:srgbClr val="16130F"/>
                </a:solidFill>
                <a:latin typeface="Arial"/>
              </a:rPr>
              <a:t>Monthly ops retainer for freight firms under 50 staff (unverified)</a:t>
            </a:r>
          </a:p>
        </p:txBody>
      </p:sp>
      <p:sp>
        <p:nvSpPr>
          <p:cNvPr id="43" name="Rounded Rectangle 42"/>
          <p:cNvSpPr/>
          <p:nvPr/>
        </p:nvSpPr>
        <p:spPr>
          <a:xfrm>
            <a:off x="411479" y="5276819"/>
            <a:ext cx="4183265" cy="1169700"/>
          </a:xfrm>
          <a:prstGeom prst="roundRect">
            <a:avLst>
              <a:gd name="adj" fmla="val 4690"/>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44" name="Rectangle 43"/>
          <p:cNvSpPr/>
          <p:nvPr/>
        </p:nvSpPr>
        <p:spPr>
          <a:xfrm rot="21360000">
            <a:off x="557784" y="5432267"/>
            <a:ext cx="146304" cy="146304"/>
          </a:xfrm>
          <a:prstGeom prst="rect">
            <a:avLst/>
          </a:prstGeom>
          <a:solidFill>
            <a:srgbClr val="BCD6E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45" name="TextBox 44"/>
          <p:cNvSpPr txBox="1"/>
          <p:nvPr/>
        </p:nvSpPr>
        <p:spPr>
          <a:xfrm>
            <a:off x="795527" y="5368259"/>
            <a:ext cx="3680345" cy="274320"/>
          </a:xfrm>
          <a:prstGeom prst="rect">
            <a:avLst/>
          </a:prstGeom>
          <a:noFill/>
        </p:spPr>
        <p:txBody>
          <a:bodyPr wrap="square" anchor="t">
            <a:noAutofit/>
          </a:bodyPr>
          <a:lstStyle/>
          <a:p>
            <a:pPr algn="l"/>
            <a:r>
              <a:rPr sz="950" b="1" i="0" spc="140">
                <a:solidFill>
                  <a:srgbClr val="16130F"/>
                </a:solidFill>
                <a:latin typeface="Arial"/>
              </a:rPr>
              <a:t>CHOSEN BETS</a:t>
            </a:r>
          </a:p>
        </p:txBody>
      </p:sp>
      <p:sp>
        <p:nvSpPr>
          <p:cNvPr id="46" name="Rectangle 45"/>
          <p:cNvSpPr/>
          <p:nvPr/>
        </p:nvSpPr>
        <p:spPr>
          <a:xfrm rot="72000">
            <a:off x="557784" y="5734019"/>
            <a:ext cx="2194560" cy="575340"/>
          </a:xfrm>
          <a:prstGeom prst="rect">
            <a:avLst/>
          </a:prstGeom>
          <a:solidFill>
            <a:srgbClr val="BCD6E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100" b="0" i="0">
                <a:solidFill>
                  <a:srgbClr val="16130F"/>
                </a:solidFill>
                <a:latin typeface="Arial"/>
              </a:rPr>
              <a:t>Dock scheduling audit for regional 3PLs</a:t>
            </a:r>
          </a:p>
        </p:txBody>
      </p:sp>
      <p:sp>
        <p:nvSpPr>
          <p:cNvPr id="47" name="Rounded Rectangle 46"/>
          <p:cNvSpPr/>
          <p:nvPr/>
        </p:nvSpPr>
        <p:spPr>
          <a:xfrm>
            <a:off x="4722761" y="5276819"/>
            <a:ext cx="7057453" cy="1169700"/>
          </a:xfrm>
          <a:prstGeom prst="roundRect">
            <a:avLst>
              <a:gd name="adj" fmla="val 4690"/>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48" name="Rectangle 47"/>
          <p:cNvSpPr/>
          <p:nvPr/>
        </p:nvSpPr>
        <p:spPr>
          <a:xfrm rot="21360000">
            <a:off x="4869065" y="5432267"/>
            <a:ext cx="146304" cy="146304"/>
          </a:xfrm>
          <a:prstGeom prst="rect">
            <a:avLst/>
          </a:prstGeom>
          <a:solidFill>
            <a:srgbClr val="BFE0B4"/>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49" name="TextBox 48"/>
          <p:cNvSpPr txBox="1"/>
          <p:nvPr/>
        </p:nvSpPr>
        <p:spPr>
          <a:xfrm>
            <a:off x="5106809" y="5368259"/>
            <a:ext cx="6554533" cy="274320"/>
          </a:xfrm>
          <a:prstGeom prst="rect">
            <a:avLst/>
          </a:prstGeom>
          <a:noFill/>
        </p:spPr>
        <p:txBody>
          <a:bodyPr wrap="square" anchor="t">
            <a:noAutofit/>
          </a:bodyPr>
          <a:lstStyle/>
          <a:p>
            <a:pPr algn="l"/>
            <a:r>
              <a:rPr sz="950" b="1" i="0" spc="140">
                <a:solidFill>
                  <a:srgbClr val="16130F"/>
                </a:solidFill>
                <a:latin typeface="Arial"/>
              </a:rPr>
              <a:t>VALIDATION TESTS</a:t>
            </a:r>
          </a:p>
        </p:txBody>
      </p:sp>
      <p:sp>
        <p:nvSpPr>
          <p:cNvPr id="50" name="Rectangle 49"/>
          <p:cNvSpPr/>
          <p:nvPr/>
        </p:nvSpPr>
        <p:spPr>
          <a:xfrm rot="21552000">
            <a:off x="4869065" y="5734019"/>
            <a:ext cx="2194560" cy="575340"/>
          </a:xfrm>
          <a:prstGeom prst="rect">
            <a:avLst/>
          </a:prstGeom>
          <a:solidFill>
            <a:srgbClr val="BFE0B4"/>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900" b="0" i="0">
                <a:solidFill>
                  <a:srgbClr val="16130F"/>
                </a:solidFill>
                <a:latin typeface="Arial"/>
              </a:rPr>
              <a:t>Offer the audit to 15 ops leads I know. Pass: 2 paid at $2,500 by month end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3EFE6"/>
        </a:solidFill>
        <a:effectLst/>
      </p:bgPr>
    </p:bg>
    <p:spTree>
      <p:nvGrpSpPr>
        <p:cNvPr id="1" name=""/>
        <p:cNvGrpSpPr/>
        <p:nvPr/>
      </p:nvGrpSpPr>
      <p:grpSpPr/>
      <p:sp>
        <p:nvSpPr>
          <p:cNvPr id="2" name="TextBox 1"/>
          <p:cNvSpPr txBox="1"/>
          <p:nvPr/>
        </p:nvSpPr>
        <p:spPr>
          <a:xfrm>
            <a:off x="548640" y="384048"/>
            <a:ext cx="5486400" cy="274320"/>
          </a:xfrm>
          <a:prstGeom prst="rect">
            <a:avLst/>
          </a:prstGeom>
          <a:noFill/>
        </p:spPr>
        <p:txBody>
          <a:bodyPr wrap="square" anchor="t">
            <a:noAutofit/>
          </a:bodyPr>
          <a:lstStyle/>
          <a:p>
            <a:pPr algn="l"/>
            <a:r>
              <a:rPr sz="1000" b="1" i="0" spc="140">
                <a:solidFill>
                  <a:srgbClr val="94560A"/>
                </a:solidFill>
                <a:latin typeface="Arial"/>
              </a:rPr>
              <a:t>WRAP-UP</a:t>
            </a:r>
          </a:p>
        </p:txBody>
      </p:sp>
      <p:sp>
        <p:nvSpPr>
          <p:cNvPr id="3" name="TextBox 2"/>
          <p:cNvSpPr txBox="1"/>
          <p:nvPr/>
        </p:nvSpPr>
        <p:spPr>
          <a:xfrm>
            <a:off x="548640" y="566928"/>
            <a:ext cx="7680960" cy="731520"/>
          </a:xfrm>
          <a:prstGeom prst="rect">
            <a:avLst/>
          </a:prstGeom>
          <a:noFill/>
        </p:spPr>
        <p:txBody>
          <a:bodyPr wrap="square" anchor="t">
            <a:noAutofit/>
          </a:bodyPr>
          <a:lstStyle/>
          <a:p>
            <a:pPr algn="l"/>
            <a:r>
              <a:rPr sz="3000" b="0" i="0">
                <a:solidFill>
                  <a:srgbClr val="16130F"/>
                </a:solidFill>
                <a:latin typeface="Georgia"/>
              </a:rPr>
              <a:t>Decisions and next steps</a:t>
            </a:r>
          </a:p>
        </p:txBody>
      </p:sp>
      <p:sp>
        <p:nvSpPr>
          <p:cNvPr id="4" name="TextBox 3"/>
          <p:cNvSpPr txBox="1"/>
          <p:nvPr/>
        </p:nvSpPr>
        <p:spPr>
          <a:xfrm>
            <a:off x="548640" y="1188720"/>
            <a:ext cx="7315200" cy="365760"/>
          </a:xfrm>
          <a:prstGeom prst="rect">
            <a:avLst/>
          </a:prstGeom>
          <a:noFill/>
        </p:spPr>
        <p:txBody>
          <a:bodyPr wrap="square" anchor="t">
            <a:noAutofit/>
          </a:bodyPr>
          <a:lstStyle/>
          <a:p>
            <a:pPr algn="l"/>
            <a:r>
              <a:rPr sz="1300" b="0" i="0">
                <a:solidFill>
                  <a:srgbClr val="4F493F"/>
                </a:solidFill>
                <a:latin typeface="Arial"/>
              </a:rPr>
              <a:t>Nobody leaves until every action has one owner and a date.</a:t>
            </a:r>
          </a:p>
        </p:txBody>
      </p:sp>
      <p:graphicFrame>
        <p:nvGraphicFramePr>
          <p:cNvPr id="5" name="Table 4"/>
          <p:cNvGraphicFramePr>
            <a:graphicFrameLocks noGrp="1"/>
          </p:cNvGraphicFramePr>
          <p:nvPr/>
        </p:nvGraphicFramePr>
        <p:xfrm>
          <a:off x="548640" y="1737360"/>
          <a:ext cx="7711135" cy="4352544"/>
        </p:xfrm>
        <a:graphic>
          <a:graphicData uri="http://schemas.openxmlformats.org/drawingml/2006/table">
            <a:tbl>
              <a:tblPr>
                <a:tableStyleId>{5C22544A-7EE6-4342-B048-85BDC9FD1C3A}</a:tableStyleId>
              </a:tblPr>
              <a:tblGrid>
                <a:gridCol w="3322015"/>
                <a:gridCol w="2103120"/>
                <a:gridCol w="1188720"/>
                <a:gridCol w="1097280"/>
              </a:tblGrid>
              <a:tr h="384048">
                <a:tc>
                  <a:txBody>
                    <a:bodyPr wrap="square"/>
                    <a:lstStyle/>
                    <a:p>
                      <a:pPr algn="l"/>
                      <a:r>
                        <a:rPr sz="900" b="1" i="0" spc="120">
                          <a:solidFill>
                            <a:srgbClr val="16130F"/>
                          </a:solidFill>
                          <a:latin typeface="Arial"/>
                        </a:rPr>
                        <a:t>DECISION OR ACTION</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BF9F4"/>
                    </a:solidFill>
                  </a:tcPr>
                </a:tc>
                <a:tc>
                  <a:txBody>
                    <a:bodyPr wrap="square"/>
                    <a:lstStyle/>
                    <a:p>
                      <a:pPr algn="l"/>
                      <a:r>
                        <a:rPr sz="900" b="1" i="0" spc="120">
                          <a:solidFill>
                            <a:srgbClr val="16130F"/>
                          </a:solidFill>
                          <a:latin typeface="Arial"/>
                        </a:rPr>
                        <a:t>OWNER</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BF9F4"/>
                    </a:solidFill>
                  </a:tcPr>
                </a:tc>
                <a:tc>
                  <a:txBody>
                    <a:bodyPr wrap="square"/>
                    <a:lstStyle/>
                    <a:p>
                      <a:pPr algn="l"/>
                      <a:r>
                        <a:rPr sz="900" b="1" i="0" spc="120">
                          <a:solidFill>
                            <a:srgbClr val="16130F"/>
                          </a:solidFill>
                          <a:latin typeface="Arial"/>
                        </a:rPr>
                        <a:t>DUE</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BF9F4"/>
                    </a:solidFill>
                  </a:tcPr>
                </a:tc>
                <a:tc>
                  <a:txBody>
                    <a:bodyPr wrap="square"/>
                    <a:lstStyle/>
                    <a:p>
                      <a:pPr algn="l"/>
                      <a:r>
                        <a:rPr sz="900" b="1" i="0" spc="120">
                          <a:solidFill>
                            <a:srgbClr val="16130F"/>
                          </a:solidFill>
                          <a:latin typeface="Arial"/>
                        </a:rPr>
                        <a:t>STATUS</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BF9F4"/>
                    </a:solidFill>
                  </a:tcPr>
                </a:tc>
              </a:tr>
              <a:tr h="566928">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r>
              <a:tr h="566928">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r>
              <a:tr h="566928">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r>
              <a:tr h="566928">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r>
              <a:tr h="566928">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r>
              <a:tr h="566928">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r>
              <a:tr h="566928">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c>
                  <a:txBody>
                    <a:bodyPr wrap="square"/>
                    <a:lstStyle/>
                    <a:p>
                      <a:pPr algn="l"/>
                      <a:r>
                        <a:rPr sz="1200" b="0" i="0">
                          <a:solidFill>
                            <a:srgbClr val="16130F"/>
                          </a:solidFill>
                          <a:latin typeface="Arial"/>
                        </a:rPr>
                        <a:t/>
                      </a:r>
                    </a:p>
                  </a:txBody>
                  <a:tcPr marL="73152" marR="73152" marT="45720" marB="45720" anchor="ctr">
                    <a:lnL w="9525" cap="flat" cmpd="sng" algn="ctr">
                      <a:solidFill>
                        <a:srgbClr val="DDD5C5"/>
                      </a:solidFill>
                      <a:prstDash val="solid"/>
                    </a:lnL>
                    <a:lnR w="9525" cap="flat" cmpd="sng" algn="ctr">
                      <a:solidFill>
                        <a:srgbClr val="DDD5C5"/>
                      </a:solidFill>
                      <a:prstDash val="solid"/>
                    </a:lnR>
                    <a:lnT w="9525" cap="flat" cmpd="sng" algn="ctr">
                      <a:solidFill>
                        <a:srgbClr val="DDD5C5"/>
                      </a:solidFill>
                      <a:prstDash val="solid"/>
                    </a:lnT>
                    <a:lnB w="9525" cap="flat" cmpd="sng" algn="ctr">
                      <a:solidFill>
                        <a:srgbClr val="DDD5C5"/>
                      </a:solidFill>
                      <a:prstDash val="solid"/>
                    </a:lnB>
                    <a:solidFill>
                      <a:srgbClr val="FFFFFF"/>
                    </a:solidFill>
                  </a:tcPr>
                </a:tc>
              </a:tr>
            </a:tbl>
          </a:graphicData>
        </a:graphic>
      </p:graphicFrame>
      <p:sp>
        <p:nvSpPr>
          <p:cNvPr id="6" name="Rounded Rectangle 5"/>
          <p:cNvSpPr/>
          <p:nvPr/>
        </p:nvSpPr>
        <p:spPr>
          <a:xfrm>
            <a:off x="8534095" y="1737360"/>
            <a:ext cx="3108960" cy="4352544"/>
          </a:xfrm>
          <a:prstGeom prst="roundRect">
            <a:avLst>
              <a:gd name="adj" fmla="val 1764"/>
            </a:avLst>
          </a:prstGeom>
          <a:solidFill>
            <a:srgbClr val="FFFDF8"/>
          </a:solidFill>
          <a:ln w="9525">
            <a:solidFill>
              <a:srgbClr val="DDD5C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7" name="Rectangle 6"/>
          <p:cNvSpPr/>
          <p:nvPr/>
        </p:nvSpPr>
        <p:spPr>
          <a:xfrm rot="21360000">
            <a:off x="8698687" y="1911095"/>
            <a:ext cx="146304" cy="146304"/>
          </a:xfrm>
          <a:prstGeom prst="rect">
            <a:avLst/>
          </a:prstGeom>
          <a:solidFill>
            <a:srgbClr val="F8C48F"/>
          </a:solidFill>
          <a:ln>
            <a:noFill/>
          </a:ln>
          <a:effectLst>
            <a:outerShdw blurRad="25400" dist="12700" dir="5400000" algn="t" rotWithShape="0">
              <a:srgbClr val="16130F">
                <a:alpha val="18000"/>
              </a:srgbClr>
            </a:outerShdw>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p>
        </p:txBody>
      </p:sp>
      <p:sp>
        <p:nvSpPr>
          <p:cNvPr id="8" name="TextBox 7"/>
          <p:cNvSpPr txBox="1"/>
          <p:nvPr/>
        </p:nvSpPr>
        <p:spPr>
          <a:xfrm>
            <a:off x="8936431" y="1847088"/>
            <a:ext cx="2560320" cy="274320"/>
          </a:xfrm>
          <a:prstGeom prst="rect">
            <a:avLst/>
          </a:prstGeom>
          <a:noFill/>
        </p:spPr>
        <p:txBody>
          <a:bodyPr wrap="square" anchor="t">
            <a:noAutofit/>
          </a:bodyPr>
          <a:lstStyle/>
          <a:p>
            <a:pPr algn="l"/>
            <a:r>
              <a:rPr sz="950" b="1" i="0" spc="140">
                <a:solidFill>
                  <a:srgbClr val="16130F"/>
                </a:solidFill>
                <a:latin typeface="Arial"/>
              </a:rPr>
              <a:t>PARKING LOT</a:t>
            </a:r>
          </a:p>
        </p:txBody>
      </p:sp>
      <p:sp>
        <p:nvSpPr>
          <p:cNvPr id="9" name="TextBox 8"/>
          <p:cNvSpPr txBox="1"/>
          <p:nvPr/>
        </p:nvSpPr>
        <p:spPr>
          <a:xfrm>
            <a:off x="8698687" y="2148840"/>
            <a:ext cx="2779776" cy="548640"/>
          </a:xfrm>
          <a:prstGeom prst="rect">
            <a:avLst/>
          </a:prstGeom>
          <a:noFill/>
        </p:spPr>
        <p:txBody>
          <a:bodyPr wrap="square" anchor="t">
            <a:noAutofit/>
          </a:bodyPr>
          <a:lstStyle/>
          <a:p>
            <a:pPr algn="l"/>
            <a:r>
              <a:rPr sz="1150" b="0" i="1">
                <a:solidFill>
                  <a:srgbClr val="4F493F"/>
                </a:solidFill>
                <a:latin typeface="Georgia"/>
              </a:rPr>
              <a:t>Good points that aren't for today.</a:t>
            </a:r>
          </a:p>
        </p:txBody>
      </p:sp>
      <p:sp>
        <p:nvSpPr>
          <p:cNvPr id="10" name="Rectangle 9"/>
          <p:cNvSpPr/>
          <p:nvPr/>
        </p:nvSpPr>
        <p:spPr>
          <a:xfrm rot="21510000">
            <a:off x="8698687" y="2697480"/>
            <a:ext cx="1463040" cy="731520"/>
          </a:xfrm>
          <a:prstGeom prst="rect">
            <a:avLst/>
          </a:prstGeom>
          <a:solidFill>
            <a:srgbClr val="F8C48F"/>
          </a:solidFill>
          <a:ln>
            <a:noFill/>
          </a:ln>
          <a:effectLst>
            <a:outerShdw blurRad="76200" dist="38100" dir="5400000" algn="t" rotWithShape="0">
              <a:srgbClr val="16130F">
                <a:alpha val="22000"/>
              </a:srgbClr>
            </a:outerShdw>
          </a:effectLst>
        </p:spPr>
        <p:style>
          <a:lnRef idx="1">
            <a:schemeClr val="accent1"/>
          </a:lnRef>
          <a:fillRef idx="3">
            <a:schemeClr val="accent1"/>
          </a:fillRef>
          <a:effectRef idx="2">
            <a:schemeClr val="accent1"/>
          </a:effectRef>
          <a:fontRef idx="minor">
            <a:schemeClr val="lt1"/>
          </a:fontRef>
        </p:style>
        <p:txBody>
          <a:bodyPr rtlCol="0" anchor="t" lIns="82296" rIns="82296" tIns="64008" bIns="64008" wrap="square">
            <a:noAutofit/>
          </a:bodyPr>
          <a:lstStyle/>
          <a:p>
            <a:pPr algn="l"/>
            <a:r>
              <a:rPr sz="1000" b="0" i="0">
                <a:solidFill>
                  <a:srgbClr val="4F493F"/>
                </a:solidFill>
                <a:latin typeface="Arial"/>
              </a:rPr>
              <a:t>Add a note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6130F"/>
        </a:solidFill>
        <a:effectLst/>
      </p:bgPr>
    </p:bg>
    <p:spTree>
      <p:nvGrpSpPr>
        <p:cNvPr id="1" name=""/>
        <p:cNvGrpSpPr/>
        <p:nvPr/>
      </p:nvGrpSpPr>
      <p:grpSpPr/>
      <p:sp>
        <p:nvSpPr>
          <p:cNvPr id="2" name="Oval 1"/>
          <p:cNvSpPr/>
          <p:nvPr/>
        </p:nvSpPr>
        <p:spPr>
          <a:xfrm>
            <a:off x="548640" y="1463040"/>
            <a:ext cx="566928" cy="566928"/>
          </a:xfrm>
          <a:prstGeom prst="ellipse">
            <a:avLst/>
          </a:prstGeom>
          <a:solidFill>
            <a:srgbClr val="F5A62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r>
              <a:rPr sz="2200" b="0" i="1">
                <a:solidFill>
                  <a:srgbClr val="16130F"/>
                </a:solidFill>
                <a:latin typeface="Georgia"/>
              </a:rPr>
              <a:t>T</a:t>
            </a:r>
          </a:p>
        </p:txBody>
      </p:sp>
      <p:sp>
        <p:nvSpPr>
          <p:cNvPr id="3" name="TextBox 2"/>
          <p:cNvSpPr txBox="1"/>
          <p:nvPr/>
        </p:nvSpPr>
        <p:spPr>
          <a:xfrm>
            <a:off x="1280160" y="1463040"/>
            <a:ext cx="3657600" cy="274320"/>
          </a:xfrm>
          <a:prstGeom prst="rect">
            <a:avLst/>
          </a:prstGeom>
          <a:noFill/>
        </p:spPr>
        <p:txBody>
          <a:bodyPr wrap="square" anchor="t">
            <a:noAutofit/>
          </a:bodyPr>
          <a:lstStyle/>
          <a:p>
            <a:pPr algn="l"/>
            <a:r>
              <a:rPr sz="1400" b="1" i="0">
                <a:solidFill>
                  <a:srgbClr val="F3EFE6"/>
                </a:solidFill>
                <a:latin typeface="Arial"/>
              </a:rPr>
              <a:t>Tedi</a:t>
            </a:r>
          </a:p>
        </p:txBody>
      </p:sp>
      <p:sp>
        <p:nvSpPr>
          <p:cNvPr id="4" name="TextBox 3"/>
          <p:cNvSpPr txBox="1"/>
          <p:nvPr/>
        </p:nvSpPr>
        <p:spPr>
          <a:xfrm>
            <a:off x="1280160" y="1737360"/>
            <a:ext cx="3657600" cy="274320"/>
          </a:xfrm>
          <a:prstGeom prst="rect">
            <a:avLst/>
          </a:prstGeom>
          <a:noFill/>
        </p:spPr>
        <p:txBody>
          <a:bodyPr wrap="square" anchor="t">
            <a:noAutofit/>
          </a:bodyPr>
          <a:lstStyle/>
          <a:p>
            <a:pPr algn="l"/>
            <a:r>
              <a:rPr sz="850" b="1" i="0" spc="140">
                <a:solidFill>
                  <a:srgbClr val="B9B0A0"/>
                </a:solidFill>
                <a:latin typeface="Arial"/>
              </a:rPr>
              <a:t>AI FACILITATOR</a:t>
            </a:r>
          </a:p>
        </p:txBody>
      </p:sp>
      <p:sp>
        <p:nvSpPr>
          <p:cNvPr id="5" name="TextBox 4"/>
          <p:cNvSpPr txBox="1"/>
          <p:nvPr/>
        </p:nvSpPr>
        <p:spPr>
          <a:xfrm>
            <a:off x="548640" y="2423160"/>
            <a:ext cx="8686800" cy="1645920"/>
          </a:xfrm>
          <a:prstGeom prst="rect">
            <a:avLst/>
          </a:prstGeom>
          <a:noFill/>
        </p:spPr>
        <p:txBody>
          <a:bodyPr wrap="square" anchor="t">
            <a:noAutofit/>
          </a:bodyPr>
          <a:lstStyle/>
          <a:p>
            <a:pPr algn="l">
              <a:lnSpc>
                <a:spcPct val="95000"/>
              </a:lnSpc>
            </a:pPr>
            <a:r>
              <a:rPr sz="4600" b="0" i="0">
                <a:solidFill>
                  <a:srgbClr val="F3EFE6"/>
                </a:solidFill>
                <a:latin typeface="Georgia"/>
              </a:rPr>
              <a:t>Next time, let Tedi run your Founder-Business Fit.</a:t>
            </a:r>
          </a:p>
        </p:txBody>
      </p:sp>
      <p:sp>
        <p:nvSpPr>
          <p:cNvPr id="6" name="TextBox 5"/>
          <p:cNvSpPr txBox="1"/>
          <p:nvPr/>
        </p:nvSpPr>
        <p:spPr>
          <a:xfrm>
            <a:off x="548640" y="4069080"/>
            <a:ext cx="6858000" cy="914400"/>
          </a:xfrm>
          <a:prstGeom prst="rect">
            <a:avLst/>
          </a:prstGeom>
          <a:noFill/>
        </p:spPr>
        <p:txBody>
          <a:bodyPr wrap="square" anchor="t">
            <a:noAutofit/>
          </a:bodyPr>
          <a:lstStyle/>
          <a:p>
            <a:pPr algn="l"/>
            <a:r>
              <a:rPr sz="1500" b="0" i="0">
                <a:solidFill>
                  <a:srgbClr val="B9B0A0"/>
                </a:solidFill>
                <a:latin typeface="Arial"/>
              </a:rPr>
              <a:t>Your team on video, one shared canvas, and a facilitator who keeps every section moving and writes up the decisions. Free to start.</a:t>
            </a:r>
          </a:p>
        </p:txBody>
      </p:sp>
      <p:sp>
        <p:nvSpPr>
          <p:cNvPr id="7" name="TextBox 6"/>
          <p:cNvSpPr txBox="1"/>
          <p:nvPr/>
        </p:nvSpPr>
        <p:spPr>
          <a:xfrm>
            <a:off x="548640" y="5074920"/>
            <a:ext cx="7315200" cy="365760"/>
          </a:xfrm>
          <a:prstGeom prst="rect">
            <a:avLst/>
          </a:prstGeom>
          <a:noFill/>
        </p:spPr>
        <p:txBody>
          <a:bodyPr wrap="square" anchor="t">
            <a:noAutofit/>
          </a:bodyPr>
          <a:lstStyle/>
          <a:p>
            <a:pPr algn="l"/>
            <a:r>
              <a:rPr sz="1500" b="1" i="0">
                <a:solidFill>
                  <a:srgbClr val="F5A623"/>
                </a:solidFill>
                <a:latin typeface="Arial"/>
                <a:hlinkClick r:id="rId2"/>
              </a:rPr>
              <a:t>teamsfacilitator.com/founder-business-fit-template</a:t>
            </a:r>
          </a:p>
        </p:txBody>
      </p:sp>
      <p:pic>
        <p:nvPicPr>
          <p:cNvPr id="8" name="Picture 7" descr=".wordmark-dark.png"/>
          <p:cNvPicPr>
            <a:picLocks noChangeAspect="1"/>
          </p:cNvPicPr>
          <p:nvPr/>
        </p:nvPicPr>
        <p:blipFill>
          <a:blip r:embed="rId3"/>
          <a:stretch>
            <a:fillRect/>
          </a:stretch>
        </p:blipFill>
        <p:spPr>
          <a:xfrm>
            <a:off x="10180015" y="6080760"/>
            <a:ext cx="2785803" cy="3200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Founder-Business Fit Template</dc:title>
  <dc:subject>Free Founder-Business Fit workshop slides</dc:subject>
  <dc:creator>Teams Facilitator</dc:creator>
  <cp:keywords>Founder-Business Fit template, Founder-Business Fit, workshop slides, Teams Facilitator</cp:keywords>
  <dc:description>https://www.teamsfacilitator.com/founder-business-fit-template</dc:description>
  <cp:lastModifiedBy>Steve Canny</cp:lastModifiedBy>
  <cp:revision>1</cp:revision>
  <dcterms:created xsi:type="dcterms:W3CDTF">2013-01-27T09:14:16Z</dcterms:created>
  <dcterms:modified xsi:type="dcterms:W3CDTF">2013-01-27T09:15:58Z</dcterms:modified>
  <cp:category/>
</cp:coreProperties>
</file>