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Porter's Five Forces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Porter's Five Forces Template</a:t>
            </a:r>
          </a:p>
        </p:txBody>
      </p:sp>
      <p:sp>
        <p:nvSpPr>
          <p:cNvPr id="3" name="Document 2"/>
          <p:cNvSpPr/>
          <p:nvPr/>
        </p:nvSpPr>
        <p:spPr>
          <a:xfrm>
            <a:off x="5907024" y="2560320"/>
            <a:ext cx="365760" cy="320040"/>
          </a:xfrm>
          <a:prstGeom prst="flowChartDocumen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Multidocument 3"/>
          <p:cNvSpPr/>
          <p:nvPr/>
        </p:nvSpPr>
        <p:spPr>
          <a:xfrm>
            <a:off x="5907024" y="4389120"/>
            <a:ext cx="365760" cy="320040"/>
          </a:xfrm>
          <a:prstGeom prst="flowChartMultidocumen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Can 4"/>
          <p:cNvSpPr/>
          <p:nvPr/>
        </p:nvSpPr>
        <p:spPr>
          <a:xfrm>
            <a:off x="3794760" y="3429000"/>
            <a:ext cx="868680" cy="365760"/>
          </a:xfrm>
          <a:prstGeom prst="can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Internal Storage 5"/>
          <p:cNvSpPr/>
          <p:nvPr/>
        </p:nvSpPr>
        <p:spPr>
          <a:xfrm>
            <a:off x="7525512" y="3429000"/>
            <a:ext cx="868680" cy="365760"/>
          </a:xfrm>
          <a:prstGeom prst="flowChartInternalStorage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4809744" y="1097280"/>
            <a:ext cx="2560320" cy="13716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809744" y="1097280"/>
            <a:ext cx="2560320" cy="320040"/>
          </a:xfrm>
          <a:prstGeom prst="rect">
            <a:avLst/>
          </a:prstGeom>
          <a:solidFill>
            <a:srgbClr val="8E43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901184" y="1097280"/>
            <a:ext cx="23774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900">
                <a:solidFill>
                  <a:srgbClr val="FFFFFF"/>
                </a:solidFill>
              </a:defRPr>
            </a:pPr>
            <a:r>
              <a:t>Threat of New Entrants</a:t>
            </a:r>
          </a:p>
          <a:p/>
          <a:p>
            <a:pPr>
              <a:defRPr sz="750">
                <a:solidFill>
                  <a:srgbClr val="6B7280"/>
                </a:solidFill>
              </a:defRPr>
            </a:pPr>
            <a:r>
              <a:t>• What structural barriers (capital, regulation, network effects) prevent startups from stealing share?</a:t>
            </a:r>
          </a:p>
          <a:p>
            <a:pPr>
              <a:defRPr sz="750">
                <a:solidFill>
                  <a:srgbClr val="6B7280"/>
                </a:solidFill>
              </a:defRPr>
            </a:pPr>
            <a:r>
              <a:t>• Do incumbents have significant cost advantages independent of scale?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97280" y="2926080"/>
            <a:ext cx="2560320" cy="13716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1097280" y="2926080"/>
            <a:ext cx="2560320" cy="320040"/>
          </a:xfrm>
          <a:prstGeom prst="rec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2926080"/>
            <a:ext cx="23774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900">
                <a:solidFill>
                  <a:srgbClr val="FFFFFF"/>
                </a:solidFill>
              </a:defRPr>
            </a:pPr>
            <a:r>
              <a:t>Supplier Power</a:t>
            </a:r>
          </a:p>
          <a:p/>
          <a:p>
            <a:pPr>
              <a:defRPr sz="750">
                <a:solidFill>
                  <a:srgbClr val="6B7280"/>
                </a:solidFill>
              </a:defRPr>
            </a:pPr>
            <a:r>
              <a:t>• How dependent are we on a single supplier for critical inputs or infrastructure?</a:t>
            </a:r>
          </a:p>
          <a:p>
            <a:pPr>
              <a:defRPr sz="750">
                <a:solidFill>
                  <a:srgbClr val="6B7280"/>
                </a:solidFill>
              </a:defRPr>
            </a:pPr>
            <a:r>
              <a:t>• Do suppliers possess credible threats of forward integration into our market?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09744" y="2926080"/>
            <a:ext cx="2560320" cy="13716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809744" y="2926080"/>
            <a:ext cx="2560320" cy="320040"/>
          </a:xfrm>
          <a:prstGeom prst="rect">
            <a:avLst/>
          </a:prstGeom>
          <a:solidFill>
            <a:srgbClr val="1E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901184" y="2926080"/>
            <a:ext cx="23774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900">
                <a:solidFill>
                  <a:srgbClr val="FFFFFF"/>
                </a:solidFill>
              </a:defRPr>
            </a:pPr>
            <a:r>
              <a:t>Competitive Rivalry</a:t>
            </a:r>
          </a:p>
          <a:p/>
          <a:p>
            <a:pPr>
              <a:defRPr sz="750">
                <a:solidFill>
                  <a:srgbClr val="6B7280"/>
                </a:solidFill>
              </a:defRPr>
            </a:pPr>
            <a:r>
              <a:t>• Are competitors competing primarily on price, or are they differentiating on value?</a:t>
            </a:r>
          </a:p>
          <a:p>
            <a:pPr>
              <a:defRPr sz="750">
                <a:solidFill>
                  <a:srgbClr val="6B7280"/>
                </a:solidFill>
              </a:defRPr>
            </a:pPr>
            <a:r>
              <a:t>• Is the industry growth rate stagnant, leading to zero-sum market share battles?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531352" y="2926080"/>
            <a:ext cx="2560320" cy="13716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531352" y="2926080"/>
            <a:ext cx="2560320" cy="320040"/>
          </a:xfrm>
          <a:prstGeom prst="rect">
            <a:avLst/>
          </a:prstGeom>
          <a:solidFill>
            <a:srgbClr val="F5A6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622792" y="2926080"/>
            <a:ext cx="23774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900">
                <a:solidFill>
                  <a:srgbClr val="FFFFFF"/>
                </a:solidFill>
              </a:defRPr>
            </a:pPr>
            <a:r>
              <a:t>Buyer Power</a:t>
            </a:r>
          </a:p>
          <a:p/>
          <a:p>
            <a:pPr>
              <a:defRPr sz="750">
                <a:solidFill>
                  <a:srgbClr val="6B7280"/>
                </a:solidFill>
              </a:defRPr>
            </a:pPr>
            <a:r>
              <a:t>• How concentrated are our buyers? (e.g., does a single customer account for &gt;10% of revenue?)</a:t>
            </a:r>
          </a:p>
          <a:p>
            <a:pPr>
              <a:defRPr sz="750">
                <a:solidFill>
                  <a:srgbClr val="6B7280"/>
                </a:solidFill>
              </a:defRPr>
            </a:pPr>
            <a:r>
              <a:t>• Are the switching costs for buyers low enough to give them immense negotiating leverage?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809744" y="4754880"/>
            <a:ext cx="2560320" cy="13716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4809744" y="4754880"/>
            <a:ext cx="2560320" cy="320040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4901184" y="4754880"/>
            <a:ext cx="237744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b="1" sz="900">
                <a:solidFill>
                  <a:srgbClr val="FFFFFF"/>
                </a:solidFill>
              </a:defRPr>
            </a:pPr>
            <a:r>
              <a:t>Threat of Substitutes</a:t>
            </a:r>
          </a:p>
          <a:p/>
          <a:p>
            <a:pPr>
              <a:defRPr sz="750">
                <a:solidFill>
                  <a:srgbClr val="6B7280"/>
                </a:solidFill>
              </a:defRPr>
            </a:pPr>
            <a:r>
              <a:t>• What completely different products or services solve the same underlying customer problem?</a:t>
            </a:r>
          </a:p>
          <a:p>
            <a:pPr>
              <a:defRPr sz="750">
                <a:solidFill>
                  <a:srgbClr val="6B7280"/>
                </a:solidFill>
              </a:defRPr>
            </a:pPr>
            <a:r>
              <a:t>• Is the price-performance tradeoff of substitutes improving rapidly enough to threaten our core business?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7200" y="649224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</a:defRPr>
            </a:pPr>
            <a:r>
              <a:t>Interactive template: teamsfacilitator.com/porters-five-forces-template | Powered by Methodiq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