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eamsfacilitator.com/process-mapping-template" TargetMode="External"/><Relationship Id="rId3"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3EFE6"/>
        </a:solidFill>
        <a:effectLst/>
      </p:bgPr>
    </p:bg>
    <p:spTree>
      <p:nvGrpSpPr>
        <p:cNvPr id="1" name=""/>
        <p:cNvGrpSpPr/>
        <p:nvPr/>
      </p:nvGrpSpPr>
      <p:grpSpPr/>
      <p:pic>
        <p:nvPicPr>
          <p:cNvPr id="2" name="Picture 1" descr=".wordmark.png"/>
          <p:cNvPicPr>
            <a:picLocks noChangeAspect="1"/>
          </p:cNvPicPr>
          <p:nvPr/>
        </p:nvPicPr>
        <p:blipFill>
          <a:blip r:embed="rId2"/>
          <a:stretch>
            <a:fillRect/>
          </a:stretch>
        </p:blipFill>
        <p:spPr>
          <a:xfrm>
            <a:off x="548640" y="502920"/>
            <a:ext cx="2706208" cy="310896"/>
          </a:xfrm>
          <a:prstGeom prst="rect">
            <a:avLst/>
          </a:prstGeom>
        </p:spPr>
      </p:pic>
      <p:sp>
        <p:nvSpPr>
          <p:cNvPr id="3" name="TextBox 2"/>
          <p:cNvSpPr txBox="1"/>
          <p:nvPr/>
        </p:nvSpPr>
        <p:spPr>
          <a:xfrm>
            <a:off x="548640" y="1874519"/>
            <a:ext cx="5486400" cy="274320"/>
          </a:xfrm>
          <a:prstGeom prst="rect">
            <a:avLst/>
          </a:prstGeom>
          <a:noFill/>
        </p:spPr>
        <p:txBody>
          <a:bodyPr wrap="square" anchor="t">
            <a:noAutofit/>
          </a:bodyPr>
          <a:lstStyle/>
          <a:p>
            <a:pPr algn="l"/>
            <a:r>
              <a:rPr sz="1100" b="1" i="0" spc="140">
                <a:solidFill>
                  <a:srgbClr val="94560A"/>
                </a:solidFill>
                <a:latin typeface="Arial"/>
              </a:rPr>
              <a:t>FREE TEMPLATE</a:t>
            </a:r>
          </a:p>
        </p:txBody>
      </p:sp>
      <p:sp>
        <p:nvSpPr>
          <p:cNvPr id="4" name="TextBox 3"/>
          <p:cNvSpPr txBox="1"/>
          <p:nvPr/>
        </p:nvSpPr>
        <p:spPr>
          <a:xfrm>
            <a:off x="548640" y="2148840"/>
            <a:ext cx="6766560" cy="1097280"/>
          </a:xfrm>
          <a:prstGeom prst="rect">
            <a:avLst/>
          </a:prstGeom>
          <a:noFill/>
        </p:spPr>
        <p:txBody>
          <a:bodyPr wrap="square" anchor="t">
            <a:noAutofit/>
          </a:bodyPr>
          <a:lstStyle/>
          <a:p>
            <a:pPr algn="l"/>
            <a:r>
              <a:rPr sz="5400" b="0" i="0">
                <a:solidFill>
                  <a:srgbClr val="16130F"/>
                </a:solidFill>
                <a:latin typeface="Georgia"/>
              </a:rPr>
              <a:t>Process Mapping</a:t>
            </a:r>
          </a:p>
        </p:txBody>
      </p:sp>
      <p:sp>
        <p:nvSpPr>
          <p:cNvPr id="5" name="TextBox 4"/>
          <p:cNvSpPr txBox="1"/>
          <p:nvPr/>
        </p:nvSpPr>
        <p:spPr>
          <a:xfrm>
            <a:off x="548640" y="3291840"/>
            <a:ext cx="5852160" cy="914400"/>
          </a:xfrm>
          <a:prstGeom prst="rect">
            <a:avLst/>
          </a:prstGeom>
          <a:noFill/>
        </p:spPr>
        <p:txBody>
          <a:bodyPr wrap="square" anchor="t">
            <a:noAutofit/>
          </a:bodyPr>
          <a:lstStyle/>
          <a:p>
            <a:pPr algn="l"/>
            <a:r>
              <a:rPr sz="1700" b="0" i="0">
                <a:solidFill>
                  <a:srgbClr val="4F493F"/>
                </a:solidFill>
                <a:latin typeface="Arial"/>
              </a:rPr>
              <a:t>Everyone maps the process on their own, then Tedi merges the maps into one the team checks together.</a:t>
            </a:r>
          </a:p>
        </p:txBody>
      </p:sp>
      <p:sp>
        <p:nvSpPr>
          <p:cNvPr id="6" name="TextBox 5"/>
          <p:cNvSpPr txBox="1"/>
          <p:nvPr/>
        </p:nvSpPr>
        <p:spPr>
          <a:xfrm>
            <a:off x="548640" y="5074920"/>
            <a:ext cx="1920240" cy="274320"/>
          </a:xfrm>
          <a:prstGeom prst="rect">
            <a:avLst/>
          </a:prstGeom>
          <a:noFill/>
        </p:spPr>
        <p:txBody>
          <a:bodyPr wrap="square" anchor="t">
            <a:noAutofit/>
          </a:bodyPr>
          <a:lstStyle/>
          <a:p>
            <a:pPr algn="l"/>
            <a:r>
              <a:rPr sz="850" b="1" i="0" spc="140">
                <a:solidFill>
                  <a:srgbClr val="8F877A"/>
                </a:solidFill>
                <a:latin typeface="Arial"/>
              </a:rPr>
              <a:t>TEAM</a:t>
            </a:r>
          </a:p>
        </p:txBody>
      </p:sp>
      <p:cxnSp>
        <p:nvCxnSpPr>
          <p:cNvPr id="7" name="Connector 6"/>
          <p:cNvCxnSpPr/>
          <p:nvPr/>
        </p:nvCxnSpPr>
        <p:spPr>
          <a:xfrm>
            <a:off x="548640" y="5641848"/>
            <a:ext cx="1920240" cy="0"/>
          </a:xfrm>
          <a:prstGeom prst="line">
            <a:avLst/>
          </a:prstGeom>
          <a:ln w="9525">
            <a:solidFill>
              <a:srgbClr val="16130F"/>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697480" y="5074920"/>
            <a:ext cx="1920240" cy="274320"/>
          </a:xfrm>
          <a:prstGeom prst="rect">
            <a:avLst/>
          </a:prstGeom>
          <a:noFill/>
        </p:spPr>
        <p:txBody>
          <a:bodyPr wrap="square" anchor="t">
            <a:noAutofit/>
          </a:bodyPr>
          <a:lstStyle/>
          <a:p>
            <a:pPr algn="l"/>
            <a:r>
              <a:rPr sz="850" b="1" i="0" spc="140">
                <a:solidFill>
                  <a:srgbClr val="8F877A"/>
                </a:solidFill>
                <a:latin typeface="Arial"/>
              </a:rPr>
              <a:t>DATE</a:t>
            </a:r>
          </a:p>
        </p:txBody>
      </p:sp>
      <p:cxnSp>
        <p:nvCxnSpPr>
          <p:cNvPr id="9" name="Connector 8"/>
          <p:cNvCxnSpPr/>
          <p:nvPr/>
        </p:nvCxnSpPr>
        <p:spPr>
          <a:xfrm>
            <a:off x="2697480" y="5641848"/>
            <a:ext cx="1920240" cy="0"/>
          </a:xfrm>
          <a:prstGeom prst="line">
            <a:avLst/>
          </a:prstGeom>
          <a:ln w="9525">
            <a:solidFill>
              <a:srgbClr val="16130F"/>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846320" y="5074920"/>
            <a:ext cx="1920240" cy="274320"/>
          </a:xfrm>
          <a:prstGeom prst="rect">
            <a:avLst/>
          </a:prstGeom>
          <a:noFill/>
        </p:spPr>
        <p:txBody>
          <a:bodyPr wrap="square" anchor="t">
            <a:noAutofit/>
          </a:bodyPr>
          <a:lstStyle/>
          <a:p>
            <a:pPr algn="l"/>
            <a:r>
              <a:rPr sz="850" b="1" i="0" spc="140">
                <a:solidFill>
                  <a:srgbClr val="8F877A"/>
                </a:solidFill>
                <a:latin typeface="Arial"/>
              </a:rPr>
              <a:t>FACILITATOR</a:t>
            </a:r>
          </a:p>
        </p:txBody>
      </p:sp>
      <p:cxnSp>
        <p:nvCxnSpPr>
          <p:cNvPr id="11" name="Connector 10"/>
          <p:cNvCxnSpPr/>
          <p:nvPr/>
        </p:nvCxnSpPr>
        <p:spPr>
          <a:xfrm>
            <a:off x="4846320" y="5641848"/>
            <a:ext cx="1920240" cy="0"/>
          </a:xfrm>
          <a:prstGeom prst="line">
            <a:avLst/>
          </a:prstGeom>
          <a:ln w="9525">
            <a:solidFill>
              <a:srgbClr val="16130F"/>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7543800" y="822960"/>
            <a:ext cx="4114800" cy="5257800"/>
          </a:xfrm>
          <a:prstGeom prst="roundRect">
            <a:avLst>
              <a:gd name="adj" fmla="val 1777"/>
            </a:avLst>
          </a:prstGeom>
          <a:solidFill>
            <a:srgbClr val="FBF9F4"/>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3" name="Terminator 12"/>
          <p:cNvSpPr/>
          <p:nvPr/>
        </p:nvSpPr>
        <p:spPr>
          <a:xfrm>
            <a:off x="7818120" y="1051560"/>
            <a:ext cx="2148840" cy="512064"/>
          </a:xfrm>
          <a:prstGeom prst="flowChartTerminator">
            <a:avLst/>
          </a:prstGeom>
          <a:solidFill>
            <a:srgbClr val="16130F"/>
          </a:solidFill>
          <a:ln>
            <a:noFill/>
          </a:ln>
          <a:effectLst/>
        </p:spPr>
        <p:style>
          <a:lnRef idx="1">
            <a:schemeClr val="accent1"/>
          </a:lnRef>
          <a:fillRef idx="3">
            <a:schemeClr val="accent1"/>
          </a:fillRef>
          <a:effectRef idx="2">
            <a:schemeClr val="accent1"/>
          </a:effectRef>
          <a:fontRef idx="minor">
            <a:schemeClr val="lt1"/>
          </a:fontRef>
        </p:style>
        <p:txBody>
          <a:bodyPr rtlCol="0" anchor="ctr" tIns="36576" bIns="36576" wrap="square">
            <a:noAutofit/>
          </a:bodyPr>
          <a:lstStyle/>
          <a:p>
            <a:pPr algn="ctr"/>
            <a:r>
              <a:rPr sz="1000" b="0" i="0">
                <a:solidFill>
                  <a:srgbClr val="F3EFE6"/>
                </a:solidFill>
                <a:latin typeface="Arial"/>
              </a:rPr>
              <a:t>Customer asks for a refund</a:t>
            </a:r>
          </a:p>
        </p:txBody>
      </p:sp>
      <p:cxnSp>
        <p:nvCxnSpPr>
          <p:cNvPr id="14" name="Connector 13"/>
          <p:cNvCxnSpPr/>
          <p:nvPr/>
        </p:nvCxnSpPr>
        <p:spPr>
          <a:xfrm>
            <a:off x="8892540" y="1591056"/>
            <a:ext cx="0" cy="132587"/>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7818120" y="1751076"/>
            <a:ext cx="2148840" cy="475488"/>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000" b="0" i="0">
                <a:solidFill>
                  <a:srgbClr val="16130F"/>
                </a:solidFill>
                <a:latin typeface="Arial"/>
              </a:rPr>
              <a:t>Log the request in the help desk</a:t>
            </a:r>
          </a:p>
        </p:txBody>
      </p:sp>
      <p:cxnSp>
        <p:nvCxnSpPr>
          <p:cNvPr id="16" name="Connector 15"/>
          <p:cNvCxnSpPr/>
          <p:nvPr/>
        </p:nvCxnSpPr>
        <p:spPr>
          <a:xfrm>
            <a:off x="8892540" y="2253996"/>
            <a:ext cx="0" cy="132588"/>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7818120" y="2414016"/>
            <a:ext cx="2148840" cy="475488"/>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000" b="0" i="0">
                <a:solidFill>
                  <a:srgbClr val="16130F"/>
                </a:solidFill>
                <a:latin typeface="Arial"/>
              </a:rPr>
              <a:t>Find the payment</a:t>
            </a:r>
          </a:p>
        </p:txBody>
      </p:sp>
      <p:cxnSp>
        <p:nvCxnSpPr>
          <p:cNvPr id="18" name="Connector 17"/>
          <p:cNvCxnSpPr/>
          <p:nvPr/>
        </p:nvCxnSpPr>
        <p:spPr>
          <a:xfrm>
            <a:off x="8892540" y="2916936"/>
            <a:ext cx="0" cy="132588"/>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Diamond 18"/>
          <p:cNvSpPr/>
          <p:nvPr/>
        </p:nvSpPr>
        <p:spPr>
          <a:xfrm>
            <a:off x="8161020" y="3076956"/>
            <a:ext cx="1463040" cy="749808"/>
          </a:xfrm>
          <a:prstGeom prst="diamond">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noAutofit/>
          </a:bodyPr>
          <a:lstStyle/>
          <a:p>
            <a:pPr algn="ctr"/>
            <a:r>
              <a:rPr sz="1050" b="0" i="0">
                <a:solidFill>
                  <a:srgbClr val="16130F"/>
                </a:solidFill>
                <a:latin typeface="Arial"/>
              </a:rPr>
              <a:t>Over $100?</a:t>
            </a:r>
          </a:p>
        </p:txBody>
      </p:sp>
      <p:cxnSp>
        <p:nvCxnSpPr>
          <p:cNvPr id="20" name="Connector 19"/>
          <p:cNvCxnSpPr/>
          <p:nvPr/>
        </p:nvCxnSpPr>
        <p:spPr>
          <a:xfrm>
            <a:off x="8892540" y="3854196"/>
            <a:ext cx="0" cy="132588"/>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7818120" y="4014216"/>
            <a:ext cx="2148840" cy="475488"/>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000" b="0" i="0">
                <a:solidFill>
                  <a:srgbClr val="16130F"/>
                </a:solidFill>
                <a:latin typeface="Arial"/>
              </a:rPr>
              <a:t>Issue the refund</a:t>
            </a:r>
          </a:p>
        </p:txBody>
      </p:sp>
      <p:cxnSp>
        <p:nvCxnSpPr>
          <p:cNvPr id="22" name="Connector 21"/>
          <p:cNvCxnSpPr/>
          <p:nvPr/>
        </p:nvCxnSpPr>
        <p:spPr>
          <a:xfrm>
            <a:off x="8892540" y="4517136"/>
            <a:ext cx="0" cy="132588"/>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7818120" y="4677156"/>
            <a:ext cx="2148840" cy="475488"/>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000" b="0" i="0">
                <a:solidFill>
                  <a:srgbClr val="16130F"/>
                </a:solidFill>
                <a:latin typeface="Arial"/>
              </a:rPr>
              <a:t>Email the customer</a:t>
            </a:r>
          </a:p>
        </p:txBody>
      </p:sp>
      <p:cxnSp>
        <p:nvCxnSpPr>
          <p:cNvPr id="24" name="Connector 23"/>
          <p:cNvCxnSpPr/>
          <p:nvPr/>
        </p:nvCxnSpPr>
        <p:spPr>
          <a:xfrm>
            <a:off x="8892540" y="5180076"/>
            <a:ext cx="0" cy="132588"/>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rminator 24"/>
          <p:cNvSpPr/>
          <p:nvPr/>
        </p:nvSpPr>
        <p:spPr>
          <a:xfrm>
            <a:off x="7818120" y="5340096"/>
            <a:ext cx="2148840" cy="512064"/>
          </a:xfrm>
          <a:prstGeom prst="flowChartTerminator">
            <a:avLst/>
          </a:prstGeom>
          <a:solidFill>
            <a:srgbClr val="16130F"/>
          </a:solidFill>
          <a:ln>
            <a:noFill/>
          </a:ln>
          <a:effectLst/>
        </p:spPr>
        <p:style>
          <a:lnRef idx="1">
            <a:schemeClr val="accent1"/>
          </a:lnRef>
          <a:fillRef idx="3">
            <a:schemeClr val="accent1"/>
          </a:fillRef>
          <a:effectRef idx="2">
            <a:schemeClr val="accent1"/>
          </a:effectRef>
          <a:fontRef idx="minor">
            <a:schemeClr val="lt1"/>
          </a:fontRef>
        </p:style>
        <p:txBody>
          <a:bodyPr rtlCol="0" anchor="ctr" tIns="36576" bIns="36576" wrap="square">
            <a:noAutofit/>
          </a:bodyPr>
          <a:lstStyle/>
          <a:p>
            <a:pPr algn="ctr"/>
            <a:r>
              <a:rPr sz="1000" b="0" i="0">
                <a:solidFill>
                  <a:srgbClr val="F3EFE6"/>
                </a:solidFill>
                <a:latin typeface="Arial"/>
              </a:rPr>
              <a:t>Money back in their account</a:t>
            </a:r>
          </a:p>
        </p:txBody>
      </p:sp>
      <p:sp>
        <p:nvSpPr>
          <p:cNvPr id="26" name="Rectangle 25"/>
          <p:cNvSpPr/>
          <p:nvPr/>
        </p:nvSpPr>
        <p:spPr>
          <a:xfrm rot="180000">
            <a:off x="10241280" y="1508760"/>
            <a:ext cx="1188719" cy="1325880"/>
          </a:xfrm>
          <a:prstGeom prst="rect">
            <a:avLst/>
          </a:prstGeom>
          <a:solidFill>
            <a:srgbClr val="F8C48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Ask why they're leaving (only 1 of 5 maps)</a:t>
            </a:r>
          </a:p>
        </p:txBody>
      </p:sp>
      <p:sp>
        <p:nvSpPr>
          <p:cNvPr id="27" name="TextBox 26"/>
          <p:cNvSpPr txBox="1"/>
          <p:nvPr/>
        </p:nvSpPr>
        <p:spPr>
          <a:xfrm>
            <a:off x="10241280" y="2971800"/>
            <a:ext cx="1188719" cy="274320"/>
          </a:xfrm>
          <a:prstGeom prst="rect">
            <a:avLst/>
          </a:prstGeom>
          <a:noFill/>
        </p:spPr>
        <p:txBody>
          <a:bodyPr wrap="square" anchor="t">
            <a:noAutofit/>
          </a:bodyPr>
          <a:lstStyle/>
          <a:p>
            <a:pPr algn="l"/>
            <a:r>
              <a:rPr sz="800" b="1" i="0" spc="140">
                <a:solidFill>
                  <a:srgbClr val="8F877A"/>
                </a:solidFill>
                <a:latin typeface="Arial"/>
              </a:rPr>
              <a:t>BLIND SPOTS</a:t>
            </a:r>
          </a:p>
        </p:txBody>
      </p:sp>
      <p:sp>
        <p:nvSpPr>
          <p:cNvPr id="28" name="Rectangle 27"/>
          <p:cNvSpPr/>
          <p:nvPr/>
        </p:nvSpPr>
        <p:spPr>
          <a:xfrm rot="21450000">
            <a:off x="10241280" y="3566160"/>
            <a:ext cx="1188719" cy="1325880"/>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2 maps approve before finding the payment, 3 after</a:t>
            </a:r>
          </a:p>
        </p:txBody>
      </p:sp>
      <p:sp>
        <p:nvSpPr>
          <p:cNvPr id="29" name="TextBox 28"/>
          <p:cNvSpPr txBox="1"/>
          <p:nvPr/>
        </p:nvSpPr>
        <p:spPr>
          <a:xfrm>
            <a:off x="10241280" y="5029200"/>
            <a:ext cx="1188719" cy="274320"/>
          </a:xfrm>
          <a:prstGeom prst="rect">
            <a:avLst/>
          </a:prstGeom>
          <a:noFill/>
        </p:spPr>
        <p:txBody>
          <a:bodyPr wrap="square" anchor="t">
            <a:noAutofit/>
          </a:bodyPr>
          <a:lstStyle/>
          <a:p>
            <a:pPr algn="l"/>
            <a:r>
              <a:rPr sz="800" b="1" i="0" spc="49">
                <a:solidFill>
                  <a:srgbClr val="8F877A"/>
                </a:solidFill>
                <a:latin typeface="Arial"/>
              </a:rPr>
              <a:t>DISAGREEMENTS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3EFE6"/>
        </a:solidFill>
        <a:effectLst/>
      </p:bgPr>
    </p:bg>
    <p:spTree>
      <p:nvGrpSpPr>
        <p:cNvPr id="1" name=""/>
        <p:cNvGrpSpPr/>
        <p:nvPr/>
      </p:nvGrpSpPr>
      <p:grpSpPr/>
      <p:sp>
        <p:nvSpPr>
          <p:cNvPr id="2" name="TextBox 1"/>
          <p:cNvSpPr txBox="1"/>
          <p:nvPr/>
        </p:nvSpPr>
        <p:spPr>
          <a:xfrm>
            <a:off x="548640" y="384048"/>
            <a:ext cx="5486400" cy="274320"/>
          </a:xfrm>
          <a:prstGeom prst="rect">
            <a:avLst/>
          </a:prstGeom>
          <a:noFill/>
        </p:spPr>
        <p:txBody>
          <a:bodyPr wrap="square" anchor="t">
            <a:noAutofit/>
          </a:bodyPr>
          <a:lstStyle/>
          <a:p>
            <a:pPr algn="l"/>
            <a:r>
              <a:rPr sz="1000" b="1" i="0" spc="140">
                <a:solidFill>
                  <a:srgbClr val="94560A"/>
                </a:solidFill>
                <a:latin typeface="Arial"/>
              </a:rPr>
              <a:t>FACILITATOR GUIDE</a:t>
            </a:r>
          </a:p>
        </p:txBody>
      </p:sp>
      <p:sp>
        <p:nvSpPr>
          <p:cNvPr id="3" name="TextBox 2"/>
          <p:cNvSpPr txBox="1"/>
          <p:nvPr/>
        </p:nvSpPr>
        <p:spPr>
          <a:xfrm>
            <a:off x="548640" y="566928"/>
            <a:ext cx="7680960" cy="731520"/>
          </a:xfrm>
          <a:prstGeom prst="rect">
            <a:avLst/>
          </a:prstGeom>
          <a:noFill/>
        </p:spPr>
        <p:txBody>
          <a:bodyPr wrap="square" anchor="t">
            <a:noAutofit/>
          </a:bodyPr>
          <a:lstStyle/>
          <a:p>
            <a:pPr algn="l"/>
            <a:r>
              <a:rPr sz="3600" b="0" i="0">
                <a:solidFill>
                  <a:srgbClr val="16130F"/>
                </a:solidFill>
                <a:latin typeface="Georgia"/>
              </a:rPr>
              <a:t>How to run Process Mapping</a:t>
            </a:r>
          </a:p>
        </p:txBody>
      </p:sp>
      <p:sp>
        <p:nvSpPr>
          <p:cNvPr id="4" name="TextBox 3"/>
          <p:cNvSpPr txBox="1"/>
          <p:nvPr/>
        </p:nvSpPr>
        <p:spPr>
          <a:xfrm>
            <a:off x="548640" y="1463040"/>
            <a:ext cx="2011680" cy="274320"/>
          </a:xfrm>
          <a:prstGeom prst="rect">
            <a:avLst/>
          </a:prstGeom>
          <a:noFill/>
        </p:spPr>
        <p:txBody>
          <a:bodyPr wrap="square" anchor="t">
            <a:noAutofit/>
          </a:bodyPr>
          <a:lstStyle/>
          <a:p>
            <a:pPr algn="l"/>
            <a:r>
              <a:rPr sz="850" b="1" i="0" spc="140">
                <a:solidFill>
                  <a:srgbClr val="8F877A"/>
                </a:solidFill>
                <a:latin typeface="Arial"/>
              </a:rPr>
              <a:t>TIME</a:t>
            </a:r>
          </a:p>
        </p:txBody>
      </p:sp>
      <p:sp>
        <p:nvSpPr>
          <p:cNvPr id="5" name="TextBox 4"/>
          <p:cNvSpPr txBox="1"/>
          <p:nvPr/>
        </p:nvSpPr>
        <p:spPr>
          <a:xfrm>
            <a:off x="548640" y="1691640"/>
            <a:ext cx="1828800" cy="457200"/>
          </a:xfrm>
          <a:prstGeom prst="rect">
            <a:avLst/>
          </a:prstGeom>
          <a:noFill/>
        </p:spPr>
        <p:txBody>
          <a:bodyPr wrap="square" anchor="t">
            <a:noAutofit/>
          </a:bodyPr>
          <a:lstStyle/>
          <a:p>
            <a:pPr algn="l"/>
            <a:r>
              <a:rPr sz="1300" b="0" i="0">
                <a:solidFill>
                  <a:srgbClr val="16130F"/>
                </a:solidFill>
                <a:latin typeface="Arial"/>
              </a:rPr>
              <a:t>45–60 mins</a:t>
            </a:r>
          </a:p>
        </p:txBody>
      </p:sp>
      <p:sp>
        <p:nvSpPr>
          <p:cNvPr id="6" name="TextBox 5"/>
          <p:cNvSpPr txBox="1"/>
          <p:nvPr/>
        </p:nvSpPr>
        <p:spPr>
          <a:xfrm>
            <a:off x="2560320" y="1463040"/>
            <a:ext cx="2743200" cy="274320"/>
          </a:xfrm>
          <a:prstGeom prst="rect">
            <a:avLst/>
          </a:prstGeom>
          <a:noFill/>
        </p:spPr>
        <p:txBody>
          <a:bodyPr wrap="square" anchor="t">
            <a:noAutofit/>
          </a:bodyPr>
          <a:lstStyle/>
          <a:p>
            <a:pPr algn="l"/>
            <a:r>
              <a:rPr sz="850" b="1" i="0" spc="140">
                <a:solidFill>
                  <a:srgbClr val="8F877A"/>
                </a:solidFill>
                <a:latin typeface="Arial"/>
              </a:rPr>
              <a:t>WHO JOINS</a:t>
            </a:r>
          </a:p>
        </p:txBody>
      </p:sp>
      <p:sp>
        <p:nvSpPr>
          <p:cNvPr id="7" name="TextBox 6"/>
          <p:cNvSpPr txBox="1"/>
          <p:nvPr/>
        </p:nvSpPr>
        <p:spPr>
          <a:xfrm>
            <a:off x="2560320" y="1691640"/>
            <a:ext cx="2560320" cy="457200"/>
          </a:xfrm>
          <a:prstGeom prst="rect">
            <a:avLst/>
          </a:prstGeom>
          <a:noFill/>
        </p:spPr>
        <p:txBody>
          <a:bodyPr wrap="square" anchor="t">
            <a:noAutofit/>
          </a:bodyPr>
          <a:lstStyle/>
          <a:p>
            <a:pPr algn="l"/>
            <a:r>
              <a:rPr sz="1300" b="0" i="0">
                <a:solidFill>
                  <a:srgbClr val="16130F"/>
                </a:solidFill>
                <a:latin typeface="Arial"/>
              </a:rPr>
              <a:t>3 to 10 people who do the work, not only the ones who manage it</a:t>
            </a:r>
          </a:p>
        </p:txBody>
      </p:sp>
      <p:sp>
        <p:nvSpPr>
          <p:cNvPr id="8" name="TextBox 7"/>
          <p:cNvSpPr txBox="1"/>
          <p:nvPr/>
        </p:nvSpPr>
        <p:spPr>
          <a:xfrm>
            <a:off x="5303520" y="1463040"/>
            <a:ext cx="6309360" cy="274320"/>
          </a:xfrm>
          <a:prstGeom prst="rect">
            <a:avLst/>
          </a:prstGeom>
          <a:noFill/>
        </p:spPr>
        <p:txBody>
          <a:bodyPr wrap="square" anchor="t">
            <a:noAutofit/>
          </a:bodyPr>
          <a:lstStyle/>
          <a:p>
            <a:pPr algn="l"/>
            <a:r>
              <a:rPr sz="850" b="1" i="0" spc="140">
                <a:solidFill>
                  <a:srgbClr val="8F877A"/>
                </a:solidFill>
                <a:latin typeface="Arial"/>
              </a:rPr>
              <a:t>YOU LEAVE WITH</a:t>
            </a:r>
          </a:p>
        </p:txBody>
      </p:sp>
      <p:sp>
        <p:nvSpPr>
          <p:cNvPr id="9" name="TextBox 8"/>
          <p:cNvSpPr txBox="1"/>
          <p:nvPr/>
        </p:nvSpPr>
        <p:spPr>
          <a:xfrm>
            <a:off x="5303520" y="1691640"/>
            <a:ext cx="6126480" cy="457200"/>
          </a:xfrm>
          <a:prstGeom prst="rect">
            <a:avLst/>
          </a:prstGeom>
          <a:noFill/>
        </p:spPr>
        <p:txBody>
          <a:bodyPr wrap="square" anchor="t">
            <a:noAutofit/>
          </a:bodyPr>
          <a:lstStyle/>
          <a:p>
            <a:pPr algn="l"/>
            <a:r>
              <a:rPr sz="1300" b="0" i="0">
                <a:solidFill>
                  <a:srgbClr val="16130F"/>
                </a:solidFill>
                <a:latin typeface="Arial"/>
              </a:rPr>
              <a:t>One agreed process map, with blind spots and disagreements flagged.</a:t>
            </a:r>
          </a:p>
        </p:txBody>
      </p:sp>
      <p:cxnSp>
        <p:nvCxnSpPr>
          <p:cNvPr id="10" name="Connector 9"/>
          <p:cNvCxnSpPr/>
          <p:nvPr/>
        </p:nvCxnSpPr>
        <p:spPr>
          <a:xfrm>
            <a:off x="548640" y="2286000"/>
            <a:ext cx="11094415" cy="0"/>
          </a:xfrm>
          <a:prstGeom prst="line">
            <a:avLst/>
          </a:prstGeom>
          <a:ln w="9525">
            <a:solidFill>
              <a:srgbClr val="16130F"/>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2514600"/>
            <a:ext cx="3423818" cy="457200"/>
          </a:xfrm>
          <a:prstGeom prst="rect">
            <a:avLst/>
          </a:prstGeom>
          <a:noFill/>
        </p:spPr>
        <p:txBody>
          <a:bodyPr wrap="square" anchor="t">
            <a:noAutofit/>
          </a:bodyPr>
          <a:lstStyle/>
          <a:p>
            <a:pPr algn="l"/>
            <a:r>
              <a:rPr sz="2000" b="0" i="0">
                <a:solidFill>
                  <a:srgbClr val="16130F"/>
                </a:solidFill>
                <a:latin typeface="Georgia"/>
              </a:rPr>
              <a:t>What it is</a:t>
            </a:r>
          </a:p>
        </p:txBody>
      </p:sp>
      <p:sp>
        <p:nvSpPr>
          <p:cNvPr id="12" name="TextBox 11"/>
          <p:cNvSpPr txBox="1"/>
          <p:nvPr/>
        </p:nvSpPr>
        <p:spPr>
          <a:xfrm>
            <a:off x="548640" y="3017520"/>
            <a:ext cx="3423818" cy="3383280"/>
          </a:xfrm>
          <a:prstGeom prst="rect">
            <a:avLst/>
          </a:prstGeom>
          <a:noFill/>
        </p:spPr>
        <p:txBody>
          <a:bodyPr wrap="square" anchor="t">
            <a:noAutofit/>
          </a:bodyPr>
          <a:lstStyle/>
          <a:p>
            <a:pPr algn="l">
              <a:lnSpc>
                <a:spcPct val="115000"/>
              </a:lnSpc>
            </a:pPr>
            <a:r>
              <a:rPr sz="1250" b="0" i="0">
                <a:solidFill>
                  <a:srgbClr val="2A2620"/>
                </a:solidFill>
                <a:latin typeface="Arial"/>
              </a:rPr>
              <a:t>A process map shows how a piece of work gets from the trigger that starts it to the result that ends it: each step in order, the decisions that split the path, and where work waits or loops back. Most maps are drawn in one meeting by whoever holds the pen, so they show the process as the handbook describes it. This template has everyone map the process on their own first, then combines the maps into one. The steps only one person knew about and the places where people order the work differently are often the most useful things on the page.</a:t>
            </a:r>
          </a:p>
        </p:txBody>
      </p:sp>
      <p:sp>
        <p:nvSpPr>
          <p:cNvPr id="13" name="TextBox 12"/>
          <p:cNvSpPr txBox="1"/>
          <p:nvPr/>
        </p:nvSpPr>
        <p:spPr>
          <a:xfrm>
            <a:off x="4383938" y="2514600"/>
            <a:ext cx="3423818" cy="457200"/>
          </a:xfrm>
          <a:prstGeom prst="rect">
            <a:avLst/>
          </a:prstGeom>
          <a:noFill/>
        </p:spPr>
        <p:txBody>
          <a:bodyPr wrap="square" anchor="t">
            <a:noAutofit/>
          </a:bodyPr>
          <a:lstStyle/>
          <a:p>
            <a:pPr algn="l"/>
            <a:r>
              <a:rPr sz="2000" b="0" i="0">
                <a:solidFill>
                  <a:srgbClr val="16130F"/>
                </a:solidFill>
                <a:latin typeface="Georgia"/>
              </a:rPr>
              <a:t>When to use it</a:t>
            </a:r>
          </a:p>
        </p:txBody>
      </p:sp>
      <p:sp>
        <p:nvSpPr>
          <p:cNvPr id="14" name="TextBox 13"/>
          <p:cNvSpPr txBox="1"/>
          <p:nvPr/>
        </p:nvSpPr>
        <p:spPr>
          <a:xfrm>
            <a:off x="4383938" y="3017520"/>
            <a:ext cx="3423818" cy="3383280"/>
          </a:xfrm>
          <a:prstGeom prst="rect">
            <a:avLst/>
          </a:prstGeom>
          <a:noFill/>
        </p:spPr>
        <p:txBody>
          <a:bodyPr wrap="square" anchor="t">
            <a:noAutofit/>
          </a:bodyPr>
          <a:lstStyle/>
          <a:p>
            <a:pPr algn="l">
              <a:lnSpc>
                <a:spcPct val="115000"/>
              </a:lnSpc>
            </a:pPr>
            <a:r>
              <a:rPr sz="1250" b="0" i="0">
                <a:solidFill>
                  <a:srgbClr val="2A2620"/>
                </a:solidFill>
                <a:latin typeface="Arial"/>
              </a:rPr>
              <a:t>Use it when a handoff keeps going wrong, when work takes longer than anyone can explain, before you automate or change a process, when you onboard someone into work nobody has written down, or when two teams blame each other for delays. It works for any process that repeats and has a clear start and end: orders, refunds, hiring, the month-end close, a support ticket.</a:t>
            </a:r>
          </a:p>
        </p:txBody>
      </p:sp>
      <p:sp>
        <p:nvSpPr>
          <p:cNvPr id="15" name="TextBox 14"/>
          <p:cNvSpPr txBox="1"/>
          <p:nvPr/>
        </p:nvSpPr>
        <p:spPr>
          <a:xfrm>
            <a:off x="8219236" y="2514600"/>
            <a:ext cx="3423818" cy="457200"/>
          </a:xfrm>
          <a:prstGeom prst="rect">
            <a:avLst/>
          </a:prstGeom>
          <a:noFill/>
        </p:spPr>
        <p:txBody>
          <a:bodyPr wrap="square" anchor="t">
            <a:noAutofit/>
          </a:bodyPr>
          <a:lstStyle/>
          <a:p>
            <a:pPr algn="l"/>
            <a:r>
              <a:rPr sz="2000" b="0" i="0">
                <a:solidFill>
                  <a:srgbClr val="16130F"/>
                </a:solidFill>
                <a:latin typeface="Georgia"/>
              </a:rPr>
              <a:t>How to run it</a:t>
            </a:r>
          </a:p>
        </p:txBody>
      </p:sp>
      <p:sp>
        <p:nvSpPr>
          <p:cNvPr id="16" name="TextBox 15"/>
          <p:cNvSpPr txBox="1"/>
          <p:nvPr/>
        </p:nvSpPr>
        <p:spPr>
          <a:xfrm>
            <a:off x="8219236" y="3017520"/>
            <a:ext cx="3423818" cy="3383280"/>
          </a:xfrm>
          <a:prstGeom prst="rect">
            <a:avLst/>
          </a:prstGeom>
          <a:noFill/>
        </p:spPr>
        <p:txBody>
          <a:bodyPr wrap="square" anchor="t">
            <a:noAutofit/>
          </a:bodyPr>
          <a:lstStyle/>
          <a:p>
            <a:pPr algn="l">
              <a:lnSpc>
                <a:spcPct val="115000"/>
              </a:lnSpc>
            </a:pPr>
            <a:r>
              <a:rPr sz="1250" b="0" i="0">
                <a:solidFill>
                  <a:srgbClr val="2A2620"/>
                </a:solidFill>
                <a:latin typeface="Arial"/>
              </a:rPr>
              <a:t>Agree the process first: one trigger that starts it and one result that ends it, both things you could see happen. Then give everyone ten to fifteen minutes to map it on their own, left to right: one step per box in a few words, a diamond for each decision with a Yes and a No path, and arrows for what comes next, rework loops included. Combine the maps into one and note how many maps had each step. Walk the main path together first, then take each step only one person mapped and each place where the maps disagree, and decide what really happens. Finish by marking where work waits longest and giving each fix an owner.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9F4"/>
        </a:solidFill>
        <a:effectLst/>
      </p:bgPr>
    </p:bg>
    <p:spTree>
      <p:nvGrpSpPr>
        <p:cNvPr id="1" name=""/>
        <p:cNvGrpSpPr/>
        <p:nvPr/>
      </p:nvGrpSpPr>
      <p:grpSpPr/>
      <p:sp>
        <p:nvSpPr>
          <p:cNvPr id="2" name="TextBox 1"/>
          <p:cNvSpPr txBox="1"/>
          <p:nvPr/>
        </p:nvSpPr>
        <p:spPr>
          <a:xfrm>
            <a:off x="548640" y="329184"/>
            <a:ext cx="5486400" cy="274320"/>
          </a:xfrm>
          <a:prstGeom prst="rect">
            <a:avLst/>
          </a:prstGeom>
          <a:noFill/>
        </p:spPr>
        <p:txBody>
          <a:bodyPr wrap="square" anchor="t">
            <a:noAutofit/>
          </a:bodyPr>
          <a:lstStyle/>
          <a:p>
            <a:pPr algn="l"/>
            <a:r>
              <a:rPr sz="1000" b="1" i="0" spc="140">
                <a:solidFill>
                  <a:srgbClr val="94560A"/>
                </a:solidFill>
                <a:latin typeface="Arial"/>
              </a:rPr>
              <a:t>THE CANVAS</a:t>
            </a:r>
          </a:p>
        </p:txBody>
      </p:sp>
      <p:sp>
        <p:nvSpPr>
          <p:cNvPr id="3" name="TextBox 2"/>
          <p:cNvSpPr txBox="1"/>
          <p:nvPr/>
        </p:nvSpPr>
        <p:spPr>
          <a:xfrm>
            <a:off x="548640" y="502920"/>
            <a:ext cx="5943600" cy="548640"/>
          </a:xfrm>
          <a:prstGeom prst="rect">
            <a:avLst/>
          </a:prstGeom>
          <a:noFill/>
        </p:spPr>
        <p:txBody>
          <a:bodyPr wrap="square" anchor="t">
            <a:noAutofit/>
          </a:bodyPr>
          <a:lstStyle/>
          <a:p>
            <a:pPr algn="l"/>
            <a:r>
              <a:rPr sz="2600" b="0" i="0">
                <a:solidFill>
                  <a:srgbClr val="16130F"/>
                </a:solidFill>
                <a:latin typeface="Georgia"/>
              </a:rPr>
              <a:t>Process Mapping</a:t>
            </a:r>
          </a:p>
        </p:txBody>
      </p:sp>
      <p:sp>
        <p:nvSpPr>
          <p:cNvPr id="4" name="TextBox 3"/>
          <p:cNvSpPr txBox="1"/>
          <p:nvPr/>
        </p:nvSpPr>
        <p:spPr>
          <a:xfrm>
            <a:off x="7802575" y="566928"/>
            <a:ext cx="3840480" cy="274320"/>
          </a:xfrm>
          <a:prstGeom prst="rect">
            <a:avLst/>
          </a:prstGeom>
          <a:noFill/>
        </p:spPr>
        <p:txBody>
          <a:bodyPr wrap="square" anchor="t">
            <a:noAutofit/>
          </a:bodyPr>
          <a:lstStyle/>
          <a:p>
            <a:pPr algn="r"/>
            <a:r>
              <a:rPr sz="1050" b="0" i="1">
                <a:solidFill>
                  <a:srgbClr val="8F877A"/>
                </a:solidFill>
                <a:latin typeface="Arial"/>
              </a:rPr>
              <a:t>Duplicate a step or a decision to add more</a:t>
            </a:r>
          </a:p>
        </p:txBody>
      </p:sp>
      <p:sp>
        <p:nvSpPr>
          <p:cNvPr id="5" name="Rounded Rectangle 4"/>
          <p:cNvSpPr/>
          <p:nvPr/>
        </p:nvSpPr>
        <p:spPr>
          <a:xfrm>
            <a:off x="411479" y="1188720"/>
            <a:ext cx="11368735" cy="3539550"/>
          </a:xfrm>
          <a:prstGeom prst="roundRect">
            <a:avLst>
              <a:gd name="adj" fmla="val 155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6" name="Rectangle 5"/>
          <p:cNvSpPr/>
          <p:nvPr/>
        </p:nvSpPr>
        <p:spPr>
          <a:xfrm rot="21360000">
            <a:off x="557784" y="1344168"/>
            <a:ext cx="146304" cy="146304"/>
          </a:xfrm>
          <a:prstGeom prst="rect">
            <a:avLst/>
          </a:prstGeom>
          <a:solidFill>
            <a:srgbClr val="BCD6E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7" name="TextBox 6"/>
          <p:cNvSpPr txBox="1"/>
          <p:nvPr/>
        </p:nvSpPr>
        <p:spPr>
          <a:xfrm>
            <a:off x="795527" y="1280160"/>
            <a:ext cx="4954072" cy="274320"/>
          </a:xfrm>
          <a:prstGeom prst="rect">
            <a:avLst/>
          </a:prstGeom>
          <a:noFill/>
        </p:spPr>
        <p:txBody>
          <a:bodyPr wrap="square" anchor="t">
            <a:noAutofit/>
          </a:bodyPr>
          <a:lstStyle/>
          <a:p>
            <a:pPr algn="l"/>
            <a:r>
              <a:rPr sz="950" b="1" i="0" spc="140">
                <a:solidFill>
                  <a:srgbClr val="16130F"/>
                </a:solidFill>
                <a:latin typeface="Arial"/>
              </a:rPr>
              <a:t>PROCESS STEPS</a:t>
            </a:r>
          </a:p>
        </p:txBody>
      </p:sp>
      <p:sp>
        <p:nvSpPr>
          <p:cNvPr id="8" name="TextBox 7"/>
          <p:cNvSpPr txBox="1"/>
          <p:nvPr/>
        </p:nvSpPr>
        <p:spPr>
          <a:xfrm>
            <a:off x="557784" y="1572768"/>
            <a:ext cx="5164384" cy="457200"/>
          </a:xfrm>
          <a:prstGeom prst="rect">
            <a:avLst/>
          </a:prstGeom>
          <a:noFill/>
        </p:spPr>
        <p:txBody>
          <a:bodyPr wrap="square" anchor="t">
            <a:noAutofit/>
          </a:bodyPr>
          <a:lstStyle/>
          <a:p>
            <a:pPr algn="l"/>
            <a:r>
              <a:rPr sz="1150" b="0" i="1">
                <a:solidFill>
                  <a:srgbClr val="4F493F"/>
                </a:solidFill>
                <a:latin typeface="Georgia"/>
              </a:rPr>
              <a:t>What really happens in a normal week, left to right.</a:t>
            </a:r>
          </a:p>
        </p:txBody>
      </p:sp>
      <p:sp>
        <p:nvSpPr>
          <p:cNvPr id="9" name="TextBox 8"/>
          <p:cNvSpPr txBox="1"/>
          <p:nvPr/>
        </p:nvSpPr>
        <p:spPr>
          <a:xfrm>
            <a:off x="5793943" y="1298448"/>
            <a:ext cx="457200" cy="274320"/>
          </a:xfrm>
          <a:prstGeom prst="rect">
            <a:avLst/>
          </a:prstGeom>
          <a:noFill/>
        </p:spPr>
        <p:txBody>
          <a:bodyPr wrap="square" anchor="t">
            <a:noAutofit/>
          </a:bodyPr>
          <a:lstStyle/>
          <a:p>
            <a:pPr algn="l"/>
            <a:r>
              <a:rPr sz="800" b="1" i="0" spc="140">
                <a:solidFill>
                  <a:srgbClr val="8F877A"/>
                </a:solidFill>
                <a:latin typeface="Arial"/>
              </a:rPr>
              <a:t>KEY</a:t>
            </a:r>
          </a:p>
        </p:txBody>
      </p:sp>
      <p:sp>
        <p:nvSpPr>
          <p:cNvPr id="10" name="Terminator 9"/>
          <p:cNvSpPr/>
          <p:nvPr/>
        </p:nvSpPr>
        <p:spPr>
          <a:xfrm>
            <a:off x="6360871" y="1321308"/>
            <a:ext cx="274320" cy="155448"/>
          </a:xfrm>
          <a:prstGeom prst="flowChartTerminator">
            <a:avLst/>
          </a:prstGeom>
          <a:solidFill>
            <a:srgbClr val="16130F"/>
          </a:solidFill>
          <a:ln w="9525">
            <a:solidFill>
              <a:srgbClr val="16130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08343" y="1298448"/>
            <a:ext cx="736726" cy="228600"/>
          </a:xfrm>
          <a:prstGeom prst="rect">
            <a:avLst/>
          </a:prstGeom>
          <a:noFill/>
        </p:spPr>
        <p:txBody>
          <a:bodyPr wrap="square" anchor="t" lIns="0" rIns="0">
            <a:noAutofit/>
          </a:bodyPr>
          <a:lstStyle/>
          <a:p>
            <a:pPr algn="l"/>
            <a:r>
              <a:rPr sz="950" b="0" i="0">
                <a:solidFill>
                  <a:srgbClr val="4F493F"/>
                </a:solidFill>
                <a:latin typeface="Arial"/>
              </a:rPr>
              <a:t>Start / end</a:t>
            </a:r>
          </a:p>
        </p:txBody>
      </p:sp>
      <p:sp>
        <p:nvSpPr>
          <p:cNvPr id="12" name="Rectangle 11"/>
          <p:cNvSpPr/>
          <p:nvPr/>
        </p:nvSpPr>
        <p:spPr>
          <a:xfrm>
            <a:off x="7664526" y="1321308"/>
            <a:ext cx="274320" cy="155448"/>
          </a:xfrm>
          <a:prstGeom prst="rect">
            <a:avLst/>
          </a:prstGeom>
          <a:solidFill>
            <a:srgbClr val="FFFDF8"/>
          </a:solidFill>
          <a:ln w="9525">
            <a:solidFill>
              <a:srgbClr val="8F87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11998" y="1298448"/>
            <a:ext cx="314452" cy="228600"/>
          </a:xfrm>
          <a:prstGeom prst="rect">
            <a:avLst/>
          </a:prstGeom>
          <a:noFill/>
        </p:spPr>
        <p:txBody>
          <a:bodyPr wrap="square" anchor="t" lIns="0" rIns="0">
            <a:noAutofit/>
          </a:bodyPr>
          <a:lstStyle/>
          <a:p>
            <a:pPr algn="l"/>
            <a:r>
              <a:rPr sz="950" b="0" i="0">
                <a:solidFill>
                  <a:srgbClr val="4F493F"/>
                </a:solidFill>
                <a:latin typeface="Arial"/>
              </a:rPr>
              <a:t>Step</a:t>
            </a:r>
          </a:p>
        </p:txBody>
      </p:sp>
      <p:sp>
        <p:nvSpPr>
          <p:cNvPr id="14" name="Diamond 13"/>
          <p:cNvSpPr/>
          <p:nvPr/>
        </p:nvSpPr>
        <p:spPr>
          <a:xfrm>
            <a:off x="8545906" y="1321308"/>
            <a:ext cx="274320" cy="155448"/>
          </a:xfrm>
          <a:prstGeom prst="diamond">
            <a:avLst/>
          </a:prstGeom>
          <a:solidFill>
            <a:srgbClr val="FFFDF8"/>
          </a:solidFill>
          <a:ln w="9525">
            <a:solidFill>
              <a:srgbClr val="8F87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893378" y="1298448"/>
            <a:ext cx="1159002" cy="228600"/>
          </a:xfrm>
          <a:prstGeom prst="rect">
            <a:avLst/>
          </a:prstGeom>
          <a:noFill/>
        </p:spPr>
        <p:txBody>
          <a:bodyPr wrap="square" anchor="t" lIns="0" rIns="0">
            <a:noAutofit/>
          </a:bodyPr>
          <a:lstStyle/>
          <a:p>
            <a:pPr algn="l"/>
            <a:r>
              <a:rPr sz="950" b="0" i="0">
                <a:solidFill>
                  <a:srgbClr val="4F493F"/>
                </a:solidFill>
                <a:latin typeface="Arial"/>
              </a:rPr>
              <a:t>Decision: Yes / No</a:t>
            </a:r>
          </a:p>
        </p:txBody>
      </p:sp>
      <p:cxnSp>
        <p:nvCxnSpPr>
          <p:cNvPr id="16" name="Connector 15"/>
          <p:cNvCxnSpPr/>
          <p:nvPr/>
        </p:nvCxnSpPr>
        <p:spPr>
          <a:xfrm>
            <a:off x="10271836" y="1399032"/>
            <a:ext cx="274320"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0619308" y="1298448"/>
            <a:ext cx="978027" cy="228600"/>
          </a:xfrm>
          <a:prstGeom prst="rect">
            <a:avLst/>
          </a:prstGeom>
          <a:noFill/>
        </p:spPr>
        <p:txBody>
          <a:bodyPr wrap="square" anchor="t" lIns="0" rIns="0">
            <a:noAutofit/>
          </a:bodyPr>
          <a:lstStyle/>
          <a:p>
            <a:pPr algn="l"/>
            <a:r>
              <a:rPr sz="950" b="0" i="0">
                <a:solidFill>
                  <a:srgbClr val="4F493F"/>
                </a:solidFill>
                <a:latin typeface="Arial"/>
              </a:rPr>
              <a:t>What comes next</a:t>
            </a:r>
          </a:p>
        </p:txBody>
      </p:sp>
      <p:sp>
        <p:nvSpPr>
          <p:cNvPr id="18" name="Terminator 17"/>
          <p:cNvSpPr/>
          <p:nvPr/>
        </p:nvSpPr>
        <p:spPr>
          <a:xfrm>
            <a:off x="640080" y="2304288"/>
            <a:ext cx="1463040" cy="640080"/>
          </a:xfrm>
          <a:prstGeom prst="flowChartTerminator">
            <a:avLst/>
          </a:prstGeom>
          <a:solidFill>
            <a:srgbClr val="16130F"/>
          </a:solidFill>
          <a:ln>
            <a:noFill/>
          </a:ln>
          <a:effectLst/>
        </p:spPr>
        <p:style>
          <a:lnRef idx="1">
            <a:schemeClr val="accent1"/>
          </a:lnRef>
          <a:fillRef idx="3">
            <a:schemeClr val="accent1"/>
          </a:fillRef>
          <a:effectRef idx="2">
            <a:schemeClr val="accent1"/>
          </a:effectRef>
          <a:fontRef idx="minor">
            <a:schemeClr val="lt1"/>
          </a:fontRef>
        </p:style>
        <p:txBody>
          <a:bodyPr rtlCol="0" anchor="ctr" tIns="36576" bIns="36576" wrap="square">
            <a:noAutofit/>
          </a:bodyPr>
          <a:lstStyle/>
          <a:p>
            <a:pPr algn="ctr"/>
            <a:r>
              <a:rPr sz="1050" b="0" i="0">
                <a:solidFill>
                  <a:srgbClr val="B9B0A0"/>
                </a:solidFill>
                <a:latin typeface="Arial"/>
              </a:rPr>
              <a:t>The trigger: what starts it?</a:t>
            </a:r>
          </a:p>
        </p:txBody>
      </p:sp>
      <p:sp>
        <p:nvSpPr>
          <p:cNvPr id="19" name="Rectangle 18"/>
          <p:cNvSpPr/>
          <p:nvPr/>
        </p:nvSpPr>
        <p:spPr>
          <a:xfrm>
            <a:off x="2514600" y="2258568"/>
            <a:ext cx="1371600" cy="731520"/>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050" b="0" i="0">
                <a:solidFill>
                  <a:srgbClr val="4F493F"/>
                </a:solidFill>
                <a:latin typeface="Arial"/>
              </a:rPr>
              <a:t>A step, in a few words</a:t>
            </a:r>
          </a:p>
        </p:txBody>
      </p:sp>
      <p:sp>
        <p:nvSpPr>
          <p:cNvPr id="20" name="Diamond 19"/>
          <p:cNvSpPr/>
          <p:nvPr/>
        </p:nvSpPr>
        <p:spPr>
          <a:xfrm>
            <a:off x="4297680" y="2148840"/>
            <a:ext cx="1280160" cy="950976"/>
          </a:xfrm>
          <a:prstGeom prst="diamond">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noAutofit/>
          </a:bodyPr>
          <a:lstStyle/>
          <a:p>
            <a:pPr algn="ctr"/>
            <a:r>
              <a:rPr sz="1050" b="0" i="0">
                <a:solidFill>
                  <a:srgbClr val="4F493F"/>
                </a:solidFill>
                <a:latin typeface="Arial"/>
              </a:rPr>
              <a:t>Yes or no?</a:t>
            </a:r>
          </a:p>
        </p:txBody>
      </p:sp>
      <p:sp>
        <p:nvSpPr>
          <p:cNvPr id="21" name="Rectangle 20"/>
          <p:cNvSpPr/>
          <p:nvPr/>
        </p:nvSpPr>
        <p:spPr>
          <a:xfrm>
            <a:off x="6126479" y="2258568"/>
            <a:ext cx="1371600" cy="731520"/>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050" b="0" i="0">
                <a:solidFill>
                  <a:srgbClr val="4F493F"/>
                </a:solidFill>
                <a:latin typeface="Arial"/>
              </a:rPr>
              <a:t>The next step</a:t>
            </a:r>
          </a:p>
        </p:txBody>
      </p:sp>
      <p:sp>
        <p:nvSpPr>
          <p:cNvPr id="22" name="Terminator 21"/>
          <p:cNvSpPr/>
          <p:nvPr/>
        </p:nvSpPr>
        <p:spPr>
          <a:xfrm>
            <a:off x="10088575" y="2304288"/>
            <a:ext cx="1463040" cy="640080"/>
          </a:xfrm>
          <a:prstGeom prst="flowChartTerminator">
            <a:avLst/>
          </a:prstGeom>
          <a:solidFill>
            <a:srgbClr val="16130F"/>
          </a:solidFill>
          <a:ln>
            <a:noFill/>
          </a:ln>
          <a:effectLst/>
        </p:spPr>
        <p:style>
          <a:lnRef idx="1">
            <a:schemeClr val="accent1"/>
          </a:lnRef>
          <a:fillRef idx="3">
            <a:schemeClr val="accent1"/>
          </a:fillRef>
          <a:effectRef idx="2">
            <a:schemeClr val="accent1"/>
          </a:effectRef>
          <a:fontRef idx="minor">
            <a:schemeClr val="lt1"/>
          </a:fontRef>
        </p:style>
        <p:txBody>
          <a:bodyPr rtlCol="0" anchor="ctr" tIns="36576" bIns="36576" wrap="square">
            <a:noAutofit/>
          </a:bodyPr>
          <a:lstStyle/>
          <a:p>
            <a:pPr algn="ctr"/>
            <a:r>
              <a:rPr sz="1050" b="0" i="0">
                <a:solidFill>
                  <a:srgbClr val="B9B0A0"/>
                </a:solidFill>
                <a:latin typeface="Arial"/>
              </a:rPr>
              <a:t>The result: when is it done?</a:t>
            </a:r>
          </a:p>
        </p:txBody>
      </p:sp>
      <p:cxnSp>
        <p:nvCxnSpPr>
          <p:cNvPr id="23" name="Connector 22"/>
          <p:cNvCxnSpPr/>
          <p:nvPr/>
        </p:nvCxnSpPr>
        <p:spPr>
          <a:xfrm>
            <a:off x="2139696" y="2624328"/>
            <a:ext cx="338328"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3922776" y="2624328"/>
            <a:ext cx="338328"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5614416" y="2624328"/>
            <a:ext cx="475487"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577840" y="2350008"/>
            <a:ext cx="548640" cy="228600"/>
          </a:xfrm>
          <a:prstGeom prst="rect">
            <a:avLst/>
          </a:prstGeom>
          <a:noFill/>
        </p:spPr>
        <p:txBody>
          <a:bodyPr wrap="square" anchor="t">
            <a:noAutofit/>
          </a:bodyPr>
          <a:lstStyle/>
          <a:p>
            <a:pPr algn="ctr"/>
            <a:r>
              <a:rPr sz="950" b="1" i="0">
                <a:solidFill>
                  <a:srgbClr val="8F877A"/>
                </a:solidFill>
                <a:latin typeface="Arial"/>
              </a:rPr>
              <a:t>Yes</a:t>
            </a:r>
          </a:p>
        </p:txBody>
      </p:sp>
      <p:cxnSp>
        <p:nvCxnSpPr>
          <p:cNvPr id="27" name="Connector 26"/>
          <p:cNvCxnSpPr/>
          <p:nvPr/>
        </p:nvCxnSpPr>
        <p:spPr>
          <a:xfrm>
            <a:off x="4937760" y="3136392"/>
            <a:ext cx="0" cy="576894"/>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010912" y="3154680"/>
            <a:ext cx="457200" cy="228600"/>
          </a:xfrm>
          <a:prstGeom prst="rect">
            <a:avLst/>
          </a:prstGeom>
          <a:noFill/>
        </p:spPr>
        <p:txBody>
          <a:bodyPr wrap="square" anchor="t">
            <a:noAutofit/>
          </a:bodyPr>
          <a:lstStyle/>
          <a:p>
            <a:pPr algn="l"/>
            <a:r>
              <a:rPr sz="950" b="1" i="0">
                <a:solidFill>
                  <a:srgbClr val="8F877A"/>
                </a:solidFill>
                <a:latin typeface="Arial"/>
              </a:rPr>
              <a:t>No</a:t>
            </a:r>
          </a:p>
        </p:txBody>
      </p:sp>
      <p:sp>
        <p:nvSpPr>
          <p:cNvPr id="29" name="Rectangle 28"/>
          <p:cNvSpPr/>
          <p:nvPr/>
        </p:nvSpPr>
        <p:spPr>
          <a:xfrm>
            <a:off x="4251960" y="3749862"/>
            <a:ext cx="1371600" cy="566928"/>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050" b="0" i="0">
                <a:solidFill>
                  <a:srgbClr val="4F493F"/>
                </a:solidFill>
                <a:latin typeface="Arial"/>
              </a:rPr>
              <a:t>Another step</a:t>
            </a:r>
          </a:p>
        </p:txBody>
      </p:sp>
      <p:cxnSp>
        <p:nvCxnSpPr>
          <p:cNvPr id="30" name="Connector 29"/>
          <p:cNvCxnSpPr/>
          <p:nvPr/>
        </p:nvCxnSpPr>
        <p:spPr>
          <a:xfrm>
            <a:off x="5660136" y="4033326"/>
            <a:ext cx="1152143" cy="0"/>
          </a:xfrm>
          <a:prstGeom prst="line">
            <a:avLst/>
          </a:prstGeom>
          <a:ln w="15875">
            <a:solidFill>
              <a:srgbClr val="8F877A"/>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V="1">
            <a:off x="6812279" y="3026664"/>
            <a:ext cx="0" cy="1006662"/>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7534655" y="2624328"/>
            <a:ext cx="2517344" cy="0"/>
          </a:xfrm>
          <a:prstGeom prst="line">
            <a:avLst/>
          </a:prstGeom>
          <a:ln w="15875">
            <a:solidFill>
              <a:srgbClr val="8F877A"/>
            </a:solidFill>
            <a:prstDash val="dash"/>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7589519" y="2331720"/>
            <a:ext cx="2407615" cy="228600"/>
          </a:xfrm>
          <a:prstGeom prst="rect">
            <a:avLst/>
          </a:prstGeom>
          <a:noFill/>
        </p:spPr>
        <p:txBody>
          <a:bodyPr wrap="square" anchor="t">
            <a:noAutofit/>
          </a:bodyPr>
          <a:lstStyle/>
          <a:p>
            <a:pPr algn="ctr"/>
            <a:r>
              <a:rPr sz="950" b="0" i="1">
                <a:solidFill>
                  <a:srgbClr val="8F877A"/>
                </a:solidFill>
                <a:latin typeface="Arial"/>
              </a:rPr>
              <a:t>more steps, left to right</a:t>
            </a:r>
          </a:p>
        </p:txBody>
      </p:sp>
      <p:sp>
        <p:nvSpPr>
          <p:cNvPr id="34" name="TextBox 33"/>
          <p:cNvSpPr txBox="1"/>
          <p:nvPr/>
        </p:nvSpPr>
        <p:spPr>
          <a:xfrm>
            <a:off x="640080" y="4380798"/>
            <a:ext cx="10911535" cy="292608"/>
          </a:xfrm>
          <a:prstGeom prst="rect">
            <a:avLst/>
          </a:prstGeom>
          <a:noFill/>
        </p:spPr>
        <p:txBody>
          <a:bodyPr wrap="square" anchor="t">
            <a:noAutofit/>
          </a:bodyPr>
          <a:lstStyle/>
          <a:p>
            <a:pPr algn="l"/>
            <a:r>
              <a:rPr sz="1050" b="0" i="1">
                <a:solidFill>
                  <a:srgbClr val="4F493F"/>
                </a:solidFill>
                <a:latin typeface="Georgia"/>
              </a:rPr>
              <a:t>On the combined map, write under each step how many maps had it.</a:t>
            </a:r>
          </a:p>
        </p:txBody>
      </p:sp>
      <p:sp>
        <p:nvSpPr>
          <p:cNvPr id="35" name="Rounded Rectangle 34"/>
          <p:cNvSpPr/>
          <p:nvPr/>
        </p:nvSpPr>
        <p:spPr>
          <a:xfrm>
            <a:off x="411479" y="4856286"/>
            <a:ext cx="5620359" cy="1590233"/>
          </a:xfrm>
          <a:prstGeom prst="roundRect">
            <a:avLst>
              <a:gd name="adj" fmla="val 345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6" name="Rectangle 35"/>
          <p:cNvSpPr/>
          <p:nvPr/>
        </p:nvSpPr>
        <p:spPr>
          <a:xfrm rot="21360000">
            <a:off x="557784" y="5011734"/>
            <a:ext cx="146304" cy="146304"/>
          </a:xfrm>
          <a:prstGeom prst="rect">
            <a:avLst/>
          </a:prstGeom>
          <a:solidFill>
            <a:srgbClr val="F8C48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7" name="TextBox 36"/>
          <p:cNvSpPr txBox="1"/>
          <p:nvPr/>
        </p:nvSpPr>
        <p:spPr>
          <a:xfrm>
            <a:off x="795527" y="4947726"/>
            <a:ext cx="5117439" cy="274320"/>
          </a:xfrm>
          <a:prstGeom prst="rect">
            <a:avLst/>
          </a:prstGeom>
          <a:noFill/>
        </p:spPr>
        <p:txBody>
          <a:bodyPr wrap="square" anchor="t">
            <a:noAutofit/>
          </a:bodyPr>
          <a:lstStyle/>
          <a:p>
            <a:pPr algn="l"/>
            <a:r>
              <a:rPr sz="950" b="1" i="0" spc="140">
                <a:solidFill>
                  <a:srgbClr val="16130F"/>
                </a:solidFill>
                <a:latin typeface="Arial"/>
              </a:rPr>
              <a:t>BLIND SPOTS</a:t>
            </a:r>
          </a:p>
        </p:txBody>
      </p:sp>
      <p:sp>
        <p:nvSpPr>
          <p:cNvPr id="38" name="TextBox 37"/>
          <p:cNvSpPr txBox="1"/>
          <p:nvPr/>
        </p:nvSpPr>
        <p:spPr>
          <a:xfrm>
            <a:off x="557784" y="5240334"/>
            <a:ext cx="5327751" cy="457200"/>
          </a:xfrm>
          <a:prstGeom prst="rect">
            <a:avLst/>
          </a:prstGeom>
          <a:noFill/>
        </p:spPr>
        <p:txBody>
          <a:bodyPr wrap="square" anchor="t">
            <a:noAutofit/>
          </a:bodyPr>
          <a:lstStyle/>
          <a:p>
            <a:pPr algn="l"/>
            <a:r>
              <a:rPr sz="1150" b="0" i="1">
                <a:solidFill>
                  <a:srgbClr val="4F493F"/>
                </a:solidFill>
                <a:latin typeface="Georgia"/>
              </a:rPr>
              <a:t>Steps only one map had. Who knows them, and what breaks without them?</a:t>
            </a:r>
          </a:p>
        </p:txBody>
      </p:sp>
      <p:sp>
        <p:nvSpPr>
          <p:cNvPr id="39" name="Rectangle 38"/>
          <p:cNvSpPr/>
          <p:nvPr/>
        </p:nvSpPr>
        <p:spPr>
          <a:xfrm rot="21510000">
            <a:off x="557784" y="5724966"/>
            <a:ext cx="1554480" cy="584393"/>
          </a:xfrm>
          <a:prstGeom prst="rect">
            <a:avLst/>
          </a:prstGeom>
          <a:solidFill>
            <a:srgbClr val="F8C48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000" b="0" i="0">
                <a:solidFill>
                  <a:srgbClr val="4F493F"/>
                </a:solidFill>
                <a:latin typeface="Arial"/>
              </a:rPr>
              <a:t>Add a note</a:t>
            </a:r>
          </a:p>
        </p:txBody>
      </p:sp>
      <p:sp>
        <p:nvSpPr>
          <p:cNvPr id="40" name="Rounded Rectangle 39"/>
          <p:cNvSpPr/>
          <p:nvPr/>
        </p:nvSpPr>
        <p:spPr>
          <a:xfrm>
            <a:off x="6159855" y="4856286"/>
            <a:ext cx="5620359" cy="1590233"/>
          </a:xfrm>
          <a:prstGeom prst="roundRect">
            <a:avLst>
              <a:gd name="adj" fmla="val 345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41" name="Rectangle 40"/>
          <p:cNvSpPr/>
          <p:nvPr/>
        </p:nvSpPr>
        <p:spPr>
          <a:xfrm rot="21360000">
            <a:off x="6306159" y="5011734"/>
            <a:ext cx="146304" cy="146304"/>
          </a:xfrm>
          <a:prstGeom prst="rect">
            <a:avLst/>
          </a:prstGeom>
          <a:solidFill>
            <a:srgbClr val="F6BBC6"/>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42" name="TextBox 41"/>
          <p:cNvSpPr txBox="1"/>
          <p:nvPr/>
        </p:nvSpPr>
        <p:spPr>
          <a:xfrm>
            <a:off x="6543903" y="4947726"/>
            <a:ext cx="5117439" cy="274320"/>
          </a:xfrm>
          <a:prstGeom prst="rect">
            <a:avLst/>
          </a:prstGeom>
          <a:noFill/>
        </p:spPr>
        <p:txBody>
          <a:bodyPr wrap="square" anchor="t">
            <a:noAutofit/>
          </a:bodyPr>
          <a:lstStyle/>
          <a:p>
            <a:pPr algn="l"/>
            <a:r>
              <a:rPr sz="950" b="1" i="0" spc="140">
                <a:solidFill>
                  <a:srgbClr val="16130F"/>
                </a:solidFill>
                <a:latin typeface="Arial"/>
              </a:rPr>
              <a:t>DISAGREEMENTS</a:t>
            </a:r>
          </a:p>
        </p:txBody>
      </p:sp>
      <p:sp>
        <p:nvSpPr>
          <p:cNvPr id="43" name="TextBox 42"/>
          <p:cNvSpPr txBox="1"/>
          <p:nvPr/>
        </p:nvSpPr>
        <p:spPr>
          <a:xfrm>
            <a:off x="6306159" y="5240334"/>
            <a:ext cx="5327751" cy="457200"/>
          </a:xfrm>
          <a:prstGeom prst="rect">
            <a:avLst/>
          </a:prstGeom>
          <a:noFill/>
        </p:spPr>
        <p:txBody>
          <a:bodyPr wrap="square" anchor="t">
            <a:noAutofit/>
          </a:bodyPr>
          <a:lstStyle/>
          <a:p>
            <a:pPr algn="l"/>
            <a:r>
              <a:rPr sz="1150" b="0" i="1">
                <a:solidFill>
                  <a:srgbClr val="4F493F"/>
                </a:solidFill>
                <a:latin typeface="Georgia"/>
              </a:rPr>
              <a:t>Where the maps order or branch the work differently.</a:t>
            </a:r>
          </a:p>
        </p:txBody>
      </p:sp>
      <p:sp>
        <p:nvSpPr>
          <p:cNvPr id="44" name="Rectangle 43"/>
          <p:cNvSpPr/>
          <p:nvPr/>
        </p:nvSpPr>
        <p:spPr>
          <a:xfrm rot="21510000">
            <a:off x="6306159" y="5724966"/>
            <a:ext cx="1554480" cy="584393"/>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000" b="0" i="0">
                <a:solidFill>
                  <a:srgbClr val="4F493F"/>
                </a:solidFill>
                <a:latin typeface="Arial"/>
              </a:rPr>
              <a:t>Add a note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3EFE6"/>
        </a:solidFill>
        <a:effectLst/>
      </p:bgPr>
    </p:bg>
    <p:spTree>
      <p:nvGrpSpPr>
        <p:cNvPr id="1" name=""/>
        <p:cNvGrpSpPr/>
        <p:nvPr/>
      </p:nvGrpSpPr>
      <p:grpSpPr/>
      <p:sp>
        <p:nvSpPr>
          <p:cNvPr id="2" name="TextBox 1"/>
          <p:cNvSpPr txBox="1"/>
          <p:nvPr/>
        </p:nvSpPr>
        <p:spPr>
          <a:xfrm>
            <a:off x="548640" y="384048"/>
            <a:ext cx="5486400" cy="274320"/>
          </a:xfrm>
          <a:prstGeom prst="rect">
            <a:avLst/>
          </a:prstGeom>
          <a:noFill/>
        </p:spPr>
        <p:txBody>
          <a:bodyPr wrap="square" anchor="t">
            <a:noAutofit/>
          </a:bodyPr>
          <a:lstStyle/>
          <a:p>
            <a:pPr algn="l"/>
            <a:r>
              <a:rPr sz="1000" b="1" i="0" spc="140">
                <a:solidFill>
                  <a:srgbClr val="94560A"/>
                </a:solidFill>
                <a:latin typeface="Arial"/>
              </a:rPr>
              <a:t>FACILITATOR GUIDE</a:t>
            </a:r>
          </a:p>
        </p:txBody>
      </p:sp>
      <p:sp>
        <p:nvSpPr>
          <p:cNvPr id="3" name="TextBox 2"/>
          <p:cNvSpPr txBox="1"/>
          <p:nvPr/>
        </p:nvSpPr>
        <p:spPr>
          <a:xfrm>
            <a:off x="548640" y="566928"/>
            <a:ext cx="7680960" cy="731520"/>
          </a:xfrm>
          <a:prstGeom prst="rect">
            <a:avLst/>
          </a:prstGeom>
          <a:noFill/>
        </p:spPr>
        <p:txBody>
          <a:bodyPr wrap="square" anchor="t">
            <a:noAutofit/>
          </a:bodyPr>
          <a:lstStyle/>
          <a:p>
            <a:pPr algn="l"/>
            <a:r>
              <a:rPr sz="3000" b="0" i="0">
                <a:solidFill>
                  <a:srgbClr val="16130F"/>
                </a:solidFill>
                <a:latin typeface="Georgia"/>
              </a:rPr>
              <a:t>Questions for each section</a:t>
            </a:r>
          </a:p>
        </p:txBody>
      </p:sp>
      <p:sp>
        <p:nvSpPr>
          <p:cNvPr id="4" name="Rounded Rectangle 3"/>
          <p:cNvSpPr/>
          <p:nvPr/>
        </p:nvSpPr>
        <p:spPr>
          <a:xfrm>
            <a:off x="548640" y="1417320"/>
            <a:ext cx="5455767" cy="2423160"/>
          </a:xfrm>
          <a:prstGeom prst="roundRect">
            <a:avLst>
              <a:gd name="adj" fmla="val 2264"/>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5" name="Rectangle 4"/>
          <p:cNvSpPr/>
          <p:nvPr/>
        </p:nvSpPr>
        <p:spPr>
          <a:xfrm rot="21360000">
            <a:off x="713232" y="1591056"/>
            <a:ext cx="146304" cy="146304"/>
          </a:xfrm>
          <a:prstGeom prst="rect">
            <a:avLst/>
          </a:prstGeom>
          <a:solidFill>
            <a:srgbClr val="F9E07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6" name="TextBox 5"/>
          <p:cNvSpPr txBox="1"/>
          <p:nvPr/>
        </p:nvSpPr>
        <p:spPr>
          <a:xfrm>
            <a:off x="950976" y="1527048"/>
            <a:ext cx="4907127" cy="274320"/>
          </a:xfrm>
          <a:prstGeom prst="rect">
            <a:avLst/>
          </a:prstGeom>
          <a:noFill/>
        </p:spPr>
        <p:txBody>
          <a:bodyPr wrap="square" anchor="t">
            <a:noAutofit/>
          </a:bodyPr>
          <a:lstStyle/>
          <a:p>
            <a:pPr algn="l"/>
            <a:r>
              <a:rPr sz="950" b="1" i="0" spc="140">
                <a:solidFill>
                  <a:srgbClr val="16130F"/>
                </a:solidFill>
                <a:latin typeface="Arial"/>
              </a:rPr>
              <a:t>01  SCOPE</a:t>
            </a:r>
          </a:p>
        </p:txBody>
      </p:sp>
      <p:sp>
        <p:nvSpPr>
          <p:cNvPr id="7" name="TextBox 6"/>
          <p:cNvSpPr txBox="1"/>
          <p:nvPr/>
        </p:nvSpPr>
        <p:spPr>
          <a:xfrm>
            <a:off x="713232" y="1856232"/>
            <a:ext cx="5126583" cy="1874519"/>
          </a:xfrm>
          <a:prstGeom prst="rect">
            <a:avLst/>
          </a:prstGeom>
          <a:noFill/>
        </p:spPr>
        <p:txBody>
          <a:bodyPr wrap="square" anchor="t">
            <a:noAutofit/>
          </a:bodyPr>
          <a:lstStyle/>
          <a:p>
            <a:pPr algn="l">
              <a:lnSpc>
                <a:spcPct val="108000"/>
              </a:lnSpc>
            </a:pPr>
            <a:r>
              <a:rPr sz="1300" b="0" i="0">
                <a:solidFill>
                  <a:srgbClr val="8F877A"/>
                </a:solidFill>
                <a:latin typeface="Georgia"/>
              </a:rPr>
              <a:t>–  </a:t>
            </a:r>
            <a:r>
              <a:rPr sz="1300" b="0" i="0">
                <a:solidFill>
                  <a:srgbClr val="16130F"/>
                </a:solidFill>
                <a:latin typeface="Georgia"/>
              </a:rPr>
              <a:t>What's the very first thing that kicks this process off?</a:t>
            </a:r>
          </a:p>
          <a:p>
            <a:pPr algn="l">
              <a:lnSpc>
                <a:spcPct val="108000"/>
              </a:lnSpc>
            </a:pPr>
            <a:r>
              <a:rPr sz="1300" b="0" i="0">
                <a:solidFill>
                  <a:srgbClr val="8F877A"/>
                </a:solidFill>
                <a:latin typeface="Georgia"/>
              </a:rPr>
              <a:t>–  </a:t>
            </a:r>
            <a:r>
              <a:rPr sz="1300" b="0" i="0">
                <a:solidFill>
                  <a:srgbClr val="16130F"/>
                </a:solidFill>
                <a:latin typeface="Georgia"/>
              </a:rPr>
              <a:t>When is it truly finished, and how would you know?</a:t>
            </a:r>
          </a:p>
        </p:txBody>
      </p:sp>
      <p:sp>
        <p:nvSpPr>
          <p:cNvPr id="8" name="Rounded Rectangle 7"/>
          <p:cNvSpPr/>
          <p:nvPr/>
        </p:nvSpPr>
        <p:spPr>
          <a:xfrm>
            <a:off x="6187287" y="1417320"/>
            <a:ext cx="5455767" cy="2423160"/>
          </a:xfrm>
          <a:prstGeom prst="roundRect">
            <a:avLst>
              <a:gd name="adj" fmla="val 2264"/>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9" name="Rectangle 8"/>
          <p:cNvSpPr/>
          <p:nvPr/>
        </p:nvSpPr>
        <p:spPr>
          <a:xfrm rot="21360000">
            <a:off x="6351879" y="1591056"/>
            <a:ext cx="146304" cy="146304"/>
          </a:xfrm>
          <a:prstGeom prst="rect">
            <a:avLst/>
          </a:prstGeom>
          <a:solidFill>
            <a:srgbClr val="BCD6E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0" name="TextBox 9"/>
          <p:cNvSpPr txBox="1"/>
          <p:nvPr/>
        </p:nvSpPr>
        <p:spPr>
          <a:xfrm>
            <a:off x="6589623" y="1527048"/>
            <a:ext cx="4907127" cy="274320"/>
          </a:xfrm>
          <a:prstGeom prst="rect">
            <a:avLst/>
          </a:prstGeom>
          <a:noFill/>
        </p:spPr>
        <p:txBody>
          <a:bodyPr wrap="square" anchor="t">
            <a:noAutofit/>
          </a:bodyPr>
          <a:lstStyle/>
          <a:p>
            <a:pPr algn="l"/>
            <a:r>
              <a:rPr sz="950" b="1" i="0" spc="140">
                <a:solidFill>
                  <a:srgbClr val="16130F"/>
                </a:solidFill>
                <a:latin typeface="Arial"/>
              </a:rPr>
              <a:t>02  PROCESS STEPS</a:t>
            </a:r>
          </a:p>
        </p:txBody>
      </p:sp>
      <p:sp>
        <p:nvSpPr>
          <p:cNvPr id="11" name="TextBox 10"/>
          <p:cNvSpPr txBox="1"/>
          <p:nvPr/>
        </p:nvSpPr>
        <p:spPr>
          <a:xfrm>
            <a:off x="6351879" y="1856232"/>
            <a:ext cx="5126583" cy="1874519"/>
          </a:xfrm>
          <a:prstGeom prst="rect">
            <a:avLst/>
          </a:prstGeom>
          <a:noFill/>
        </p:spPr>
        <p:txBody>
          <a:bodyPr wrap="square" anchor="t">
            <a:noAutofit/>
          </a:bodyPr>
          <a:lstStyle/>
          <a:p>
            <a:pPr algn="l">
              <a:lnSpc>
                <a:spcPct val="108000"/>
              </a:lnSpc>
            </a:pPr>
            <a:r>
              <a:rPr sz="1300" b="0" i="0">
                <a:solidFill>
                  <a:srgbClr val="8F877A"/>
                </a:solidFill>
                <a:latin typeface="Georgia"/>
              </a:rPr>
              <a:t>–  </a:t>
            </a:r>
            <a:r>
              <a:rPr sz="1300" b="0" i="0">
                <a:solidFill>
                  <a:srgbClr val="16130F"/>
                </a:solidFill>
                <a:latin typeface="Georgia"/>
              </a:rPr>
              <a:t>What really happens next in a normal week, not what the handbook says?</a:t>
            </a:r>
          </a:p>
          <a:p>
            <a:pPr algn="l">
              <a:lnSpc>
                <a:spcPct val="108000"/>
              </a:lnSpc>
            </a:pPr>
            <a:r>
              <a:rPr sz="1300" b="0" i="0">
                <a:solidFill>
                  <a:srgbClr val="8F877A"/>
                </a:solidFill>
                <a:latin typeface="Georgia"/>
              </a:rPr>
              <a:t>–  </a:t>
            </a:r>
            <a:r>
              <a:rPr sz="1300" b="0" i="0">
                <a:solidFill>
                  <a:srgbClr val="16130F"/>
                </a:solidFill>
                <a:latin typeface="Georgia"/>
              </a:rPr>
              <a:t>Who does this step, and what do they need before they can start?</a:t>
            </a:r>
          </a:p>
          <a:p>
            <a:pPr algn="l">
              <a:lnSpc>
                <a:spcPct val="108000"/>
              </a:lnSpc>
            </a:pPr>
            <a:r>
              <a:rPr sz="1300" b="0" i="0">
                <a:solidFill>
                  <a:srgbClr val="8F877A"/>
                </a:solidFill>
                <a:latin typeface="Georgia"/>
              </a:rPr>
              <a:t>–  </a:t>
            </a:r>
            <a:r>
              <a:rPr sz="1300" b="0" i="0">
                <a:solidFill>
                  <a:srgbClr val="16130F"/>
                </a:solidFill>
                <a:latin typeface="Georgia"/>
              </a:rPr>
              <a:t>Where does the path split, and what decides which way it goes?</a:t>
            </a:r>
          </a:p>
        </p:txBody>
      </p:sp>
      <p:sp>
        <p:nvSpPr>
          <p:cNvPr id="12" name="Rounded Rectangle 11"/>
          <p:cNvSpPr/>
          <p:nvPr/>
        </p:nvSpPr>
        <p:spPr>
          <a:xfrm>
            <a:off x="548640" y="4023360"/>
            <a:ext cx="5455767" cy="2423160"/>
          </a:xfrm>
          <a:prstGeom prst="roundRect">
            <a:avLst>
              <a:gd name="adj" fmla="val 2264"/>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3" name="Rectangle 12"/>
          <p:cNvSpPr/>
          <p:nvPr/>
        </p:nvSpPr>
        <p:spPr>
          <a:xfrm rot="21360000">
            <a:off x="713232" y="4197096"/>
            <a:ext cx="146304" cy="146304"/>
          </a:xfrm>
          <a:prstGeom prst="rect">
            <a:avLst/>
          </a:prstGeom>
          <a:solidFill>
            <a:srgbClr val="F8C48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4" name="TextBox 13"/>
          <p:cNvSpPr txBox="1"/>
          <p:nvPr/>
        </p:nvSpPr>
        <p:spPr>
          <a:xfrm>
            <a:off x="950976" y="4133088"/>
            <a:ext cx="4907127" cy="274320"/>
          </a:xfrm>
          <a:prstGeom prst="rect">
            <a:avLst/>
          </a:prstGeom>
          <a:noFill/>
        </p:spPr>
        <p:txBody>
          <a:bodyPr wrap="square" anchor="t">
            <a:noAutofit/>
          </a:bodyPr>
          <a:lstStyle/>
          <a:p>
            <a:pPr algn="l"/>
            <a:r>
              <a:rPr sz="950" b="1" i="0" spc="140">
                <a:solidFill>
                  <a:srgbClr val="16130F"/>
                </a:solidFill>
                <a:latin typeface="Arial"/>
              </a:rPr>
              <a:t>03  BLIND SPOTS</a:t>
            </a:r>
          </a:p>
        </p:txBody>
      </p:sp>
      <p:sp>
        <p:nvSpPr>
          <p:cNvPr id="15" name="TextBox 14"/>
          <p:cNvSpPr txBox="1"/>
          <p:nvPr/>
        </p:nvSpPr>
        <p:spPr>
          <a:xfrm>
            <a:off x="713232" y="4462272"/>
            <a:ext cx="5126583" cy="1874519"/>
          </a:xfrm>
          <a:prstGeom prst="rect">
            <a:avLst/>
          </a:prstGeom>
          <a:noFill/>
        </p:spPr>
        <p:txBody>
          <a:bodyPr wrap="square" anchor="t">
            <a:noAutofit/>
          </a:bodyPr>
          <a:lstStyle/>
          <a:p>
            <a:pPr algn="l">
              <a:lnSpc>
                <a:spcPct val="108000"/>
              </a:lnSpc>
            </a:pPr>
            <a:r>
              <a:rPr sz="1300" b="0" i="0">
                <a:solidFill>
                  <a:srgbClr val="8F877A"/>
                </a:solidFill>
                <a:latin typeface="Georgia"/>
              </a:rPr>
              <a:t>–  </a:t>
            </a:r>
            <a:r>
              <a:rPr sz="1300" b="0" i="0">
                <a:solidFill>
                  <a:srgbClr val="16130F"/>
                </a:solidFill>
                <a:latin typeface="Georgia"/>
              </a:rPr>
              <a:t>Only one map has this step. Who knows it, and what would go wrong if it didn't happen?</a:t>
            </a:r>
          </a:p>
          <a:p>
            <a:pPr algn="l">
              <a:lnSpc>
                <a:spcPct val="108000"/>
              </a:lnSpc>
            </a:pPr>
            <a:r>
              <a:rPr sz="1300" b="0" i="0">
                <a:solidFill>
                  <a:srgbClr val="8F877A"/>
                </a:solidFill>
                <a:latin typeface="Georgia"/>
              </a:rPr>
              <a:t>–  </a:t>
            </a:r>
            <a:r>
              <a:rPr sz="1300" b="0" i="0">
                <a:solidFill>
                  <a:srgbClr val="16130F"/>
                </a:solidFill>
                <a:latin typeface="Georgia"/>
              </a:rPr>
              <a:t>Is this work the rest of the team never sees, or does it only happen sometimes?</a:t>
            </a:r>
          </a:p>
        </p:txBody>
      </p:sp>
      <p:sp>
        <p:nvSpPr>
          <p:cNvPr id="16" name="Rounded Rectangle 15"/>
          <p:cNvSpPr/>
          <p:nvPr/>
        </p:nvSpPr>
        <p:spPr>
          <a:xfrm>
            <a:off x="6187287" y="4023360"/>
            <a:ext cx="5455767" cy="2423160"/>
          </a:xfrm>
          <a:prstGeom prst="roundRect">
            <a:avLst>
              <a:gd name="adj" fmla="val 2264"/>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7" name="Rectangle 16"/>
          <p:cNvSpPr/>
          <p:nvPr/>
        </p:nvSpPr>
        <p:spPr>
          <a:xfrm rot="21360000">
            <a:off x="6351879" y="4197096"/>
            <a:ext cx="146304" cy="146304"/>
          </a:xfrm>
          <a:prstGeom prst="rect">
            <a:avLst/>
          </a:prstGeom>
          <a:solidFill>
            <a:srgbClr val="F6BBC6"/>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8" name="TextBox 17"/>
          <p:cNvSpPr txBox="1"/>
          <p:nvPr/>
        </p:nvSpPr>
        <p:spPr>
          <a:xfrm>
            <a:off x="6589623" y="4133088"/>
            <a:ext cx="4907127" cy="274320"/>
          </a:xfrm>
          <a:prstGeom prst="rect">
            <a:avLst/>
          </a:prstGeom>
          <a:noFill/>
        </p:spPr>
        <p:txBody>
          <a:bodyPr wrap="square" anchor="t">
            <a:noAutofit/>
          </a:bodyPr>
          <a:lstStyle/>
          <a:p>
            <a:pPr algn="l"/>
            <a:r>
              <a:rPr sz="950" b="1" i="0" spc="140">
                <a:solidFill>
                  <a:srgbClr val="16130F"/>
                </a:solidFill>
                <a:latin typeface="Arial"/>
              </a:rPr>
              <a:t>04  DISAGREEMENTS</a:t>
            </a:r>
          </a:p>
        </p:txBody>
      </p:sp>
      <p:sp>
        <p:nvSpPr>
          <p:cNvPr id="19" name="TextBox 18"/>
          <p:cNvSpPr txBox="1"/>
          <p:nvPr/>
        </p:nvSpPr>
        <p:spPr>
          <a:xfrm>
            <a:off x="6351879" y="4462272"/>
            <a:ext cx="5126583" cy="1874519"/>
          </a:xfrm>
          <a:prstGeom prst="rect">
            <a:avLst/>
          </a:prstGeom>
          <a:noFill/>
        </p:spPr>
        <p:txBody>
          <a:bodyPr wrap="square" anchor="t">
            <a:noAutofit/>
          </a:bodyPr>
          <a:lstStyle/>
          <a:p>
            <a:pPr algn="l">
              <a:lnSpc>
                <a:spcPct val="108000"/>
              </a:lnSpc>
            </a:pPr>
            <a:r>
              <a:rPr sz="1300" b="0" i="0">
                <a:solidFill>
                  <a:srgbClr val="8F877A"/>
                </a:solidFill>
                <a:latin typeface="Georgia"/>
              </a:rPr>
              <a:t>–  </a:t>
            </a:r>
            <a:r>
              <a:rPr sz="1300" b="0" i="0">
                <a:solidFill>
                  <a:srgbClr val="16130F"/>
                </a:solidFill>
                <a:latin typeface="Georgia"/>
              </a:rPr>
              <a:t>Does the order depend on the case, or do people simply do it differently?</a:t>
            </a:r>
          </a:p>
          <a:p>
            <a:pPr algn="l">
              <a:lnSpc>
                <a:spcPct val="108000"/>
              </a:lnSpc>
            </a:pPr>
            <a:r>
              <a:rPr sz="1300" b="0" i="0">
                <a:solidFill>
                  <a:srgbClr val="8F877A"/>
                </a:solidFill>
                <a:latin typeface="Georgia"/>
              </a:rPr>
              <a:t>–  </a:t>
            </a:r>
            <a:r>
              <a:rPr sz="1300" b="0" i="0">
                <a:solidFill>
                  <a:srgbClr val="16130F"/>
                </a:solidFill>
                <a:latin typeface="Georgia"/>
              </a:rPr>
              <a:t>Should this be a decision, with a different path for each case?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9F4"/>
        </a:solidFill>
        <a:effectLst/>
      </p:bgPr>
    </p:bg>
    <p:spTree>
      <p:nvGrpSpPr>
        <p:cNvPr id="1" name=""/>
        <p:cNvGrpSpPr/>
        <p:nvPr/>
      </p:nvGrpSpPr>
      <p:grpSpPr/>
      <p:sp>
        <p:nvSpPr>
          <p:cNvPr id="2" name="TextBox 1"/>
          <p:cNvSpPr txBox="1"/>
          <p:nvPr/>
        </p:nvSpPr>
        <p:spPr>
          <a:xfrm>
            <a:off x="548640" y="329184"/>
            <a:ext cx="5486400" cy="274320"/>
          </a:xfrm>
          <a:prstGeom prst="rect">
            <a:avLst/>
          </a:prstGeom>
          <a:noFill/>
        </p:spPr>
        <p:txBody>
          <a:bodyPr wrap="square" anchor="t">
            <a:noAutofit/>
          </a:bodyPr>
          <a:lstStyle/>
          <a:p>
            <a:pPr algn="l"/>
            <a:r>
              <a:rPr sz="1000" b="1" i="0" spc="140">
                <a:solidFill>
                  <a:srgbClr val="94560A"/>
                </a:solidFill>
                <a:latin typeface="Arial"/>
              </a:rPr>
              <a:t>WORKED EXAMPLE</a:t>
            </a:r>
          </a:p>
        </p:txBody>
      </p:sp>
      <p:sp>
        <p:nvSpPr>
          <p:cNvPr id="3" name="TextBox 2"/>
          <p:cNvSpPr txBox="1"/>
          <p:nvPr/>
        </p:nvSpPr>
        <p:spPr>
          <a:xfrm>
            <a:off x="548640" y="502920"/>
            <a:ext cx="6858000" cy="548640"/>
          </a:xfrm>
          <a:prstGeom prst="rect">
            <a:avLst/>
          </a:prstGeom>
          <a:noFill/>
        </p:spPr>
        <p:txBody>
          <a:bodyPr wrap="square" anchor="t">
            <a:noAutofit/>
          </a:bodyPr>
          <a:lstStyle/>
          <a:p>
            <a:pPr algn="l"/>
            <a:r>
              <a:rPr sz="2600" b="0" i="0">
                <a:solidFill>
                  <a:srgbClr val="16130F"/>
                </a:solidFill>
                <a:latin typeface="Georgia"/>
              </a:rPr>
              <a:t>Handling a refund request</a:t>
            </a:r>
          </a:p>
        </p:txBody>
      </p:sp>
      <p:sp>
        <p:nvSpPr>
          <p:cNvPr id="4" name="TextBox 3"/>
          <p:cNvSpPr txBox="1"/>
          <p:nvPr/>
        </p:nvSpPr>
        <p:spPr>
          <a:xfrm>
            <a:off x="6888175" y="566928"/>
            <a:ext cx="4754880" cy="457200"/>
          </a:xfrm>
          <a:prstGeom prst="rect">
            <a:avLst/>
          </a:prstGeom>
          <a:noFill/>
        </p:spPr>
        <p:txBody>
          <a:bodyPr wrap="square" anchor="t">
            <a:noAutofit/>
          </a:bodyPr>
          <a:lstStyle/>
          <a:p>
            <a:pPr algn="r"/>
            <a:r>
              <a:rPr sz="1100" b="0" i="0">
                <a:solidFill>
                  <a:srgbClr val="4F493F"/>
                </a:solidFill>
                <a:latin typeface="Arial"/>
              </a:rPr>
              <a:t>A five-person support and finance team at a software startup, after refunds started taking two weeks.</a:t>
            </a:r>
          </a:p>
        </p:txBody>
      </p:sp>
      <p:sp>
        <p:nvSpPr>
          <p:cNvPr id="5" name="Rounded Rectangle 4"/>
          <p:cNvSpPr/>
          <p:nvPr/>
        </p:nvSpPr>
        <p:spPr>
          <a:xfrm>
            <a:off x="411479" y="1188720"/>
            <a:ext cx="11368735" cy="3539550"/>
          </a:xfrm>
          <a:prstGeom prst="roundRect">
            <a:avLst>
              <a:gd name="adj" fmla="val 155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6" name="Rectangle 5"/>
          <p:cNvSpPr/>
          <p:nvPr/>
        </p:nvSpPr>
        <p:spPr>
          <a:xfrm rot="21360000">
            <a:off x="557784" y="1344168"/>
            <a:ext cx="146304" cy="146304"/>
          </a:xfrm>
          <a:prstGeom prst="rect">
            <a:avLst/>
          </a:prstGeom>
          <a:solidFill>
            <a:srgbClr val="BCD6E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7" name="TextBox 6"/>
          <p:cNvSpPr txBox="1"/>
          <p:nvPr/>
        </p:nvSpPr>
        <p:spPr>
          <a:xfrm>
            <a:off x="795527" y="1280160"/>
            <a:ext cx="4954072" cy="274320"/>
          </a:xfrm>
          <a:prstGeom prst="rect">
            <a:avLst/>
          </a:prstGeom>
          <a:noFill/>
        </p:spPr>
        <p:txBody>
          <a:bodyPr wrap="square" anchor="t">
            <a:noAutofit/>
          </a:bodyPr>
          <a:lstStyle/>
          <a:p>
            <a:pPr algn="l"/>
            <a:r>
              <a:rPr sz="950" b="1" i="0" spc="140">
                <a:solidFill>
                  <a:srgbClr val="16130F"/>
                </a:solidFill>
                <a:latin typeface="Arial"/>
              </a:rPr>
              <a:t>PROCESS STEPS</a:t>
            </a:r>
          </a:p>
        </p:txBody>
      </p:sp>
      <p:sp>
        <p:nvSpPr>
          <p:cNvPr id="8" name="TextBox 7"/>
          <p:cNvSpPr txBox="1"/>
          <p:nvPr/>
        </p:nvSpPr>
        <p:spPr>
          <a:xfrm>
            <a:off x="5793943" y="1298448"/>
            <a:ext cx="457200" cy="274320"/>
          </a:xfrm>
          <a:prstGeom prst="rect">
            <a:avLst/>
          </a:prstGeom>
          <a:noFill/>
        </p:spPr>
        <p:txBody>
          <a:bodyPr wrap="square" anchor="t">
            <a:noAutofit/>
          </a:bodyPr>
          <a:lstStyle/>
          <a:p>
            <a:pPr algn="l"/>
            <a:r>
              <a:rPr sz="800" b="1" i="0" spc="140">
                <a:solidFill>
                  <a:srgbClr val="8F877A"/>
                </a:solidFill>
                <a:latin typeface="Arial"/>
              </a:rPr>
              <a:t>KEY</a:t>
            </a:r>
          </a:p>
        </p:txBody>
      </p:sp>
      <p:sp>
        <p:nvSpPr>
          <p:cNvPr id="9" name="Terminator 8"/>
          <p:cNvSpPr/>
          <p:nvPr/>
        </p:nvSpPr>
        <p:spPr>
          <a:xfrm>
            <a:off x="6360871" y="1321308"/>
            <a:ext cx="274320" cy="155448"/>
          </a:xfrm>
          <a:prstGeom prst="flowChartTerminator">
            <a:avLst/>
          </a:prstGeom>
          <a:solidFill>
            <a:srgbClr val="16130F"/>
          </a:solidFill>
          <a:ln w="9525">
            <a:solidFill>
              <a:srgbClr val="16130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08343" y="1298448"/>
            <a:ext cx="736726" cy="228600"/>
          </a:xfrm>
          <a:prstGeom prst="rect">
            <a:avLst/>
          </a:prstGeom>
          <a:noFill/>
        </p:spPr>
        <p:txBody>
          <a:bodyPr wrap="square" anchor="t" lIns="0" rIns="0">
            <a:noAutofit/>
          </a:bodyPr>
          <a:lstStyle/>
          <a:p>
            <a:pPr algn="l"/>
            <a:r>
              <a:rPr sz="950" b="0" i="0">
                <a:solidFill>
                  <a:srgbClr val="4F493F"/>
                </a:solidFill>
                <a:latin typeface="Arial"/>
              </a:rPr>
              <a:t>Start / end</a:t>
            </a:r>
          </a:p>
        </p:txBody>
      </p:sp>
      <p:sp>
        <p:nvSpPr>
          <p:cNvPr id="11" name="Rectangle 10"/>
          <p:cNvSpPr/>
          <p:nvPr/>
        </p:nvSpPr>
        <p:spPr>
          <a:xfrm>
            <a:off x="7664526" y="1321308"/>
            <a:ext cx="274320" cy="155448"/>
          </a:xfrm>
          <a:prstGeom prst="rect">
            <a:avLst/>
          </a:prstGeom>
          <a:solidFill>
            <a:srgbClr val="FFFDF8"/>
          </a:solidFill>
          <a:ln w="9525">
            <a:solidFill>
              <a:srgbClr val="8F87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11998" y="1298448"/>
            <a:ext cx="314452" cy="228600"/>
          </a:xfrm>
          <a:prstGeom prst="rect">
            <a:avLst/>
          </a:prstGeom>
          <a:noFill/>
        </p:spPr>
        <p:txBody>
          <a:bodyPr wrap="square" anchor="t" lIns="0" rIns="0">
            <a:noAutofit/>
          </a:bodyPr>
          <a:lstStyle/>
          <a:p>
            <a:pPr algn="l"/>
            <a:r>
              <a:rPr sz="950" b="0" i="0">
                <a:solidFill>
                  <a:srgbClr val="4F493F"/>
                </a:solidFill>
                <a:latin typeface="Arial"/>
              </a:rPr>
              <a:t>Step</a:t>
            </a:r>
          </a:p>
        </p:txBody>
      </p:sp>
      <p:sp>
        <p:nvSpPr>
          <p:cNvPr id="13" name="Diamond 12"/>
          <p:cNvSpPr/>
          <p:nvPr/>
        </p:nvSpPr>
        <p:spPr>
          <a:xfrm>
            <a:off x="8545906" y="1321308"/>
            <a:ext cx="274320" cy="155448"/>
          </a:xfrm>
          <a:prstGeom prst="diamond">
            <a:avLst/>
          </a:prstGeom>
          <a:solidFill>
            <a:srgbClr val="FFFDF8"/>
          </a:solidFill>
          <a:ln w="9525">
            <a:solidFill>
              <a:srgbClr val="8F87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893378" y="1298448"/>
            <a:ext cx="1159002" cy="228600"/>
          </a:xfrm>
          <a:prstGeom prst="rect">
            <a:avLst/>
          </a:prstGeom>
          <a:noFill/>
        </p:spPr>
        <p:txBody>
          <a:bodyPr wrap="square" anchor="t" lIns="0" rIns="0">
            <a:noAutofit/>
          </a:bodyPr>
          <a:lstStyle/>
          <a:p>
            <a:pPr algn="l"/>
            <a:r>
              <a:rPr sz="950" b="0" i="0">
                <a:solidFill>
                  <a:srgbClr val="4F493F"/>
                </a:solidFill>
                <a:latin typeface="Arial"/>
              </a:rPr>
              <a:t>Decision: Yes / No</a:t>
            </a:r>
          </a:p>
        </p:txBody>
      </p:sp>
      <p:cxnSp>
        <p:nvCxnSpPr>
          <p:cNvPr id="15" name="Connector 14"/>
          <p:cNvCxnSpPr/>
          <p:nvPr/>
        </p:nvCxnSpPr>
        <p:spPr>
          <a:xfrm>
            <a:off x="10271836" y="1399032"/>
            <a:ext cx="274320"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0619308" y="1298448"/>
            <a:ext cx="978027" cy="228600"/>
          </a:xfrm>
          <a:prstGeom prst="rect">
            <a:avLst/>
          </a:prstGeom>
          <a:noFill/>
        </p:spPr>
        <p:txBody>
          <a:bodyPr wrap="square" anchor="t" lIns="0" rIns="0">
            <a:noAutofit/>
          </a:bodyPr>
          <a:lstStyle/>
          <a:p>
            <a:pPr algn="l"/>
            <a:r>
              <a:rPr sz="950" b="0" i="0">
                <a:solidFill>
                  <a:srgbClr val="4F493F"/>
                </a:solidFill>
                <a:latin typeface="Arial"/>
              </a:rPr>
              <a:t>What comes next</a:t>
            </a:r>
          </a:p>
        </p:txBody>
      </p:sp>
      <p:sp>
        <p:nvSpPr>
          <p:cNvPr id="17" name="Terminator 16"/>
          <p:cNvSpPr/>
          <p:nvPr/>
        </p:nvSpPr>
        <p:spPr>
          <a:xfrm>
            <a:off x="640080" y="2528727"/>
            <a:ext cx="1292308" cy="822960"/>
          </a:xfrm>
          <a:prstGeom prst="flowChartTerminator">
            <a:avLst/>
          </a:prstGeom>
          <a:solidFill>
            <a:srgbClr val="16130F"/>
          </a:solidFill>
          <a:ln>
            <a:noFill/>
          </a:ln>
          <a:effectLst/>
        </p:spPr>
        <p:style>
          <a:lnRef idx="1">
            <a:schemeClr val="accent1"/>
          </a:lnRef>
          <a:fillRef idx="3">
            <a:schemeClr val="accent1"/>
          </a:fillRef>
          <a:effectRef idx="2">
            <a:schemeClr val="accent1"/>
          </a:effectRef>
          <a:fontRef idx="minor">
            <a:schemeClr val="lt1"/>
          </a:fontRef>
        </p:style>
        <p:txBody>
          <a:bodyPr rtlCol="0" anchor="ctr" tIns="36576" bIns="36576" wrap="square">
            <a:noAutofit/>
          </a:bodyPr>
          <a:lstStyle/>
          <a:p>
            <a:pPr algn="ctr"/>
            <a:r>
              <a:rPr sz="1150" b="0" i="0">
                <a:solidFill>
                  <a:srgbClr val="F3EFE6"/>
                </a:solidFill>
                <a:latin typeface="Arial"/>
              </a:rPr>
              <a:t>Customer asks for a refund</a:t>
            </a:r>
          </a:p>
        </p:txBody>
      </p:sp>
      <p:cxnSp>
        <p:nvCxnSpPr>
          <p:cNvPr id="18" name="Connector 17"/>
          <p:cNvCxnSpPr/>
          <p:nvPr/>
        </p:nvCxnSpPr>
        <p:spPr>
          <a:xfrm>
            <a:off x="1968964" y="2940207"/>
            <a:ext cx="237744"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2243284" y="2437287"/>
            <a:ext cx="1292308" cy="1005840"/>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150" b="0" i="0">
                <a:solidFill>
                  <a:srgbClr val="16130F"/>
                </a:solidFill>
                <a:latin typeface="Arial"/>
              </a:rPr>
              <a:t>Log the request in the help desk</a:t>
            </a:r>
          </a:p>
        </p:txBody>
      </p:sp>
      <p:cxnSp>
        <p:nvCxnSpPr>
          <p:cNvPr id="20" name="Connector 19"/>
          <p:cNvCxnSpPr/>
          <p:nvPr/>
        </p:nvCxnSpPr>
        <p:spPr>
          <a:xfrm>
            <a:off x="3572168" y="2940207"/>
            <a:ext cx="237744"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3846488" y="2437287"/>
            <a:ext cx="1292308" cy="1005840"/>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150" b="0" i="0">
                <a:solidFill>
                  <a:srgbClr val="16130F"/>
                </a:solidFill>
                <a:latin typeface="Arial"/>
              </a:rPr>
              <a:t>Find the payment</a:t>
            </a:r>
          </a:p>
        </p:txBody>
      </p:sp>
      <p:cxnSp>
        <p:nvCxnSpPr>
          <p:cNvPr id="22" name="Connector 21"/>
          <p:cNvCxnSpPr/>
          <p:nvPr/>
        </p:nvCxnSpPr>
        <p:spPr>
          <a:xfrm>
            <a:off x="5175373" y="2940207"/>
            <a:ext cx="237744"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Diamond 22"/>
          <p:cNvSpPr/>
          <p:nvPr/>
        </p:nvSpPr>
        <p:spPr>
          <a:xfrm>
            <a:off x="5449693" y="2358668"/>
            <a:ext cx="1292308" cy="1163077"/>
          </a:xfrm>
          <a:prstGeom prst="diamond">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noAutofit/>
          </a:bodyPr>
          <a:lstStyle/>
          <a:p>
            <a:pPr algn="ctr"/>
            <a:r>
              <a:rPr sz="1200" b="0" i="0">
                <a:solidFill>
                  <a:srgbClr val="16130F"/>
                </a:solidFill>
                <a:latin typeface="Arial"/>
              </a:rPr>
              <a:t>Over $100?</a:t>
            </a:r>
          </a:p>
        </p:txBody>
      </p:sp>
      <p:sp>
        <p:nvSpPr>
          <p:cNvPr id="24" name="TextBox 23"/>
          <p:cNvSpPr txBox="1"/>
          <p:nvPr/>
        </p:nvSpPr>
        <p:spPr>
          <a:xfrm>
            <a:off x="5138797" y="3576610"/>
            <a:ext cx="1914100" cy="548640"/>
          </a:xfrm>
          <a:prstGeom prst="rect">
            <a:avLst/>
          </a:prstGeom>
          <a:noFill/>
        </p:spPr>
        <p:txBody>
          <a:bodyPr wrap="square" anchor="t">
            <a:noAutofit/>
          </a:bodyPr>
          <a:lstStyle/>
          <a:p>
            <a:pPr algn="ctr">
              <a:lnSpc>
                <a:spcPct val="105000"/>
              </a:lnSpc>
            </a:pPr>
            <a:r>
              <a:rPr sz="900" b="0" i="0">
                <a:solidFill>
                  <a:srgbClr val="4F493F"/>
                </a:solidFill>
                <a:latin typeface="Arial"/>
              </a:rPr>
              <a:t>Yes: finance approves</a:t>
            </a:r>
          </a:p>
          <a:p>
            <a:pPr algn="ctr">
              <a:lnSpc>
                <a:spcPct val="105000"/>
              </a:lnSpc>
            </a:pPr>
            <a:r>
              <a:rPr sz="900" b="0" i="0">
                <a:solidFill>
                  <a:srgbClr val="4F493F"/>
                </a:solidFill>
                <a:latin typeface="Arial"/>
              </a:rPr>
              <a:t>No: support approves</a:t>
            </a:r>
          </a:p>
        </p:txBody>
      </p:sp>
      <p:cxnSp>
        <p:nvCxnSpPr>
          <p:cNvPr id="25" name="Connector 24"/>
          <p:cNvCxnSpPr/>
          <p:nvPr/>
        </p:nvCxnSpPr>
        <p:spPr>
          <a:xfrm>
            <a:off x="6778577" y="2940207"/>
            <a:ext cx="237744"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Rectangle 25"/>
          <p:cNvSpPr/>
          <p:nvPr/>
        </p:nvSpPr>
        <p:spPr>
          <a:xfrm>
            <a:off x="7052897" y="2437287"/>
            <a:ext cx="1292308" cy="1005840"/>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150" b="0" i="0">
                <a:solidFill>
                  <a:srgbClr val="16130F"/>
                </a:solidFill>
                <a:latin typeface="Arial"/>
              </a:rPr>
              <a:t>Issue the refund</a:t>
            </a:r>
          </a:p>
        </p:txBody>
      </p:sp>
      <p:cxnSp>
        <p:nvCxnSpPr>
          <p:cNvPr id="27" name="Connector 26"/>
          <p:cNvCxnSpPr/>
          <p:nvPr/>
        </p:nvCxnSpPr>
        <p:spPr>
          <a:xfrm>
            <a:off x="8381782" y="2940207"/>
            <a:ext cx="237744"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8656102" y="2437287"/>
            <a:ext cx="1292308" cy="1005840"/>
          </a:xfrm>
          <a:prstGeom prst="rect">
            <a:avLst/>
          </a:prstGeom>
          <a:solidFill>
            <a:srgbClr val="FFFDF8"/>
          </a:solidFill>
          <a:ln w="9525">
            <a:solidFill>
              <a:srgbClr val="DDD5C5"/>
            </a:solidFill>
          </a:ln>
          <a:effectLst>
            <a:outerShdw blurRad="38100" dist="19050" dir="5400000" algn="t" rotWithShape="0">
              <a:srgbClr val="16130F">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lIns="73152" rIns="73152" tIns="36576" bIns="36576" wrap="square">
            <a:noAutofit/>
          </a:bodyPr>
          <a:lstStyle/>
          <a:p>
            <a:pPr algn="ctr"/>
            <a:r>
              <a:rPr sz="1150" b="0" i="0">
                <a:solidFill>
                  <a:srgbClr val="16130F"/>
                </a:solidFill>
                <a:latin typeface="Arial"/>
              </a:rPr>
              <a:t>Email the customer</a:t>
            </a:r>
          </a:p>
        </p:txBody>
      </p:sp>
      <p:cxnSp>
        <p:nvCxnSpPr>
          <p:cNvPr id="29" name="Connector 28"/>
          <p:cNvCxnSpPr/>
          <p:nvPr/>
        </p:nvCxnSpPr>
        <p:spPr>
          <a:xfrm>
            <a:off x="9984986" y="2940207"/>
            <a:ext cx="237744" cy="0"/>
          </a:xfrm>
          <a:prstGeom prst="line">
            <a:avLst/>
          </a:prstGeom>
          <a:ln w="15875">
            <a:solidFill>
              <a:srgbClr val="8F877A"/>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rminator 29"/>
          <p:cNvSpPr/>
          <p:nvPr/>
        </p:nvSpPr>
        <p:spPr>
          <a:xfrm>
            <a:off x="10259306" y="2528727"/>
            <a:ext cx="1292308" cy="822960"/>
          </a:xfrm>
          <a:prstGeom prst="flowChartTerminator">
            <a:avLst/>
          </a:prstGeom>
          <a:solidFill>
            <a:srgbClr val="16130F"/>
          </a:solidFill>
          <a:ln>
            <a:noFill/>
          </a:ln>
          <a:effectLst/>
        </p:spPr>
        <p:style>
          <a:lnRef idx="1">
            <a:schemeClr val="accent1"/>
          </a:lnRef>
          <a:fillRef idx="3">
            <a:schemeClr val="accent1"/>
          </a:fillRef>
          <a:effectRef idx="2">
            <a:schemeClr val="accent1"/>
          </a:effectRef>
          <a:fontRef idx="minor">
            <a:schemeClr val="lt1"/>
          </a:fontRef>
        </p:style>
        <p:txBody>
          <a:bodyPr rtlCol="0" anchor="ctr" tIns="36576" bIns="36576" wrap="square">
            <a:noAutofit/>
          </a:bodyPr>
          <a:lstStyle/>
          <a:p>
            <a:pPr algn="ctr"/>
            <a:r>
              <a:rPr sz="1150" b="0" i="0">
                <a:solidFill>
                  <a:srgbClr val="F3EFE6"/>
                </a:solidFill>
                <a:latin typeface="Arial"/>
              </a:rPr>
              <a:t>Money back in their account</a:t>
            </a:r>
          </a:p>
        </p:txBody>
      </p:sp>
      <p:sp>
        <p:nvSpPr>
          <p:cNvPr id="31" name="Rounded Rectangle 30"/>
          <p:cNvSpPr/>
          <p:nvPr/>
        </p:nvSpPr>
        <p:spPr>
          <a:xfrm>
            <a:off x="411479" y="4856286"/>
            <a:ext cx="5620359" cy="1590233"/>
          </a:xfrm>
          <a:prstGeom prst="roundRect">
            <a:avLst>
              <a:gd name="adj" fmla="val 345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2" name="Rectangle 31"/>
          <p:cNvSpPr/>
          <p:nvPr/>
        </p:nvSpPr>
        <p:spPr>
          <a:xfrm rot="21360000">
            <a:off x="557784" y="5011734"/>
            <a:ext cx="146304" cy="146304"/>
          </a:xfrm>
          <a:prstGeom prst="rect">
            <a:avLst/>
          </a:prstGeom>
          <a:solidFill>
            <a:srgbClr val="F8C48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3" name="TextBox 32"/>
          <p:cNvSpPr txBox="1"/>
          <p:nvPr/>
        </p:nvSpPr>
        <p:spPr>
          <a:xfrm>
            <a:off x="795527" y="4947726"/>
            <a:ext cx="5117439" cy="274320"/>
          </a:xfrm>
          <a:prstGeom prst="rect">
            <a:avLst/>
          </a:prstGeom>
          <a:noFill/>
        </p:spPr>
        <p:txBody>
          <a:bodyPr wrap="square" anchor="t">
            <a:noAutofit/>
          </a:bodyPr>
          <a:lstStyle/>
          <a:p>
            <a:pPr algn="l"/>
            <a:r>
              <a:rPr sz="950" b="1" i="0" spc="140">
                <a:solidFill>
                  <a:srgbClr val="16130F"/>
                </a:solidFill>
                <a:latin typeface="Arial"/>
              </a:rPr>
              <a:t>BLIND SPOTS</a:t>
            </a:r>
          </a:p>
        </p:txBody>
      </p:sp>
      <p:sp>
        <p:nvSpPr>
          <p:cNvPr id="34" name="Rectangle 33"/>
          <p:cNvSpPr/>
          <p:nvPr/>
        </p:nvSpPr>
        <p:spPr>
          <a:xfrm rot="21552000">
            <a:off x="557784" y="5313486"/>
            <a:ext cx="2194560" cy="960120"/>
          </a:xfrm>
          <a:prstGeom prst="rect">
            <a:avLst/>
          </a:prstGeom>
          <a:solidFill>
            <a:srgbClr val="F8C48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Ask why they're leaving (only 1 of 5 maps)</a:t>
            </a:r>
          </a:p>
        </p:txBody>
      </p:sp>
      <p:sp>
        <p:nvSpPr>
          <p:cNvPr id="35" name="Rectangle 34"/>
          <p:cNvSpPr/>
          <p:nvPr/>
        </p:nvSpPr>
        <p:spPr>
          <a:xfrm rot="108000">
            <a:off x="2862072" y="5313486"/>
            <a:ext cx="2194560" cy="960120"/>
          </a:xfrm>
          <a:prstGeom prst="rect">
            <a:avLst/>
          </a:prstGeom>
          <a:solidFill>
            <a:srgbClr val="F8C48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Cancel the next renewal (only 1 of 5 maps)</a:t>
            </a:r>
          </a:p>
        </p:txBody>
      </p:sp>
      <p:sp>
        <p:nvSpPr>
          <p:cNvPr id="36" name="Rounded Rectangle 35"/>
          <p:cNvSpPr/>
          <p:nvPr/>
        </p:nvSpPr>
        <p:spPr>
          <a:xfrm>
            <a:off x="6159855" y="4856286"/>
            <a:ext cx="5620359" cy="1590233"/>
          </a:xfrm>
          <a:prstGeom prst="roundRect">
            <a:avLst>
              <a:gd name="adj" fmla="val 345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7" name="Rectangle 36"/>
          <p:cNvSpPr/>
          <p:nvPr/>
        </p:nvSpPr>
        <p:spPr>
          <a:xfrm rot="21360000">
            <a:off x="6306159" y="5011734"/>
            <a:ext cx="146304" cy="146304"/>
          </a:xfrm>
          <a:prstGeom prst="rect">
            <a:avLst/>
          </a:prstGeom>
          <a:solidFill>
            <a:srgbClr val="F6BBC6"/>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8" name="TextBox 37"/>
          <p:cNvSpPr txBox="1"/>
          <p:nvPr/>
        </p:nvSpPr>
        <p:spPr>
          <a:xfrm>
            <a:off x="6543903" y="4947726"/>
            <a:ext cx="5117439" cy="274320"/>
          </a:xfrm>
          <a:prstGeom prst="rect">
            <a:avLst/>
          </a:prstGeom>
          <a:noFill/>
        </p:spPr>
        <p:txBody>
          <a:bodyPr wrap="square" anchor="t">
            <a:noAutofit/>
          </a:bodyPr>
          <a:lstStyle/>
          <a:p>
            <a:pPr algn="l"/>
            <a:r>
              <a:rPr sz="950" b="1" i="0" spc="140">
                <a:solidFill>
                  <a:srgbClr val="16130F"/>
                </a:solidFill>
                <a:latin typeface="Arial"/>
              </a:rPr>
              <a:t>DISAGREEMENTS</a:t>
            </a:r>
          </a:p>
        </p:txBody>
      </p:sp>
      <p:sp>
        <p:nvSpPr>
          <p:cNvPr id="39" name="Rectangle 38"/>
          <p:cNvSpPr/>
          <p:nvPr/>
        </p:nvSpPr>
        <p:spPr>
          <a:xfrm rot="108000">
            <a:off x="6306159" y="5313486"/>
            <a:ext cx="2194560" cy="960120"/>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2 maps approve before finding the payment, 3 after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3EFE6"/>
        </a:solidFill>
        <a:effectLst/>
      </p:bgPr>
    </p:bg>
    <p:spTree>
      <p:nvGrpSpPr>
        <p:cNvPr id="1" name=""/>
        <p:cNvGrpSpPr/>
        <p:nvPr/>
      </p:nvGrpSpPr>
      <p:grpSpPr/>
      <p:sp>
        <p:nvSpPr>
          <p:cNvPr id="2" name="TextBox 1"/>
          <p:cNvSpPr txBox="1"/>
          <p:nvPr/>
        </p:nvSpPr>
        <p:spPr>
          <a:xfrm>
            <a:off x="548640" y="384048"/>
            <a:ext cx="5486400" cy="274320"/>
          </a:xfrm>
          <a:prstGeom prst="rect">
            <a:avLst/>
          </a:prstGeom>
          <a:noFill/>
        </p:spPr>
        <p:txBody>
          <a:bodyPr wrap="square" anchor="t">
            <a:noAutofit/>
          </a:bodyPr>
          <a:lstStyle/>
          <a:p>
            <a:pPr algn="l"/>
            <a:r>
              <a:rPr sz="1000" b="1" i="0" spc="140">
                <a:solidFill>
                  <a:srgbClr val="94560A"/>
                </a:solidFill>
                <a:latin typeface="Arial"/>
              </a:rPr>
              <a:t>WRAP-UP</a:t>
            </a:r>
          </a:p>
        </p:txBody>
      </p:sp>
      <p:sp>
        <p:nvSpPr>
          <p:cNvPr id="3" name="TextBox 2"/>
          <p:cNvSpPr txBox="1"/>
          <p:nvPr/>
        </p:nvSpPr>
        <p:spPr>
          <a:xfrm>
            <a:off x="548640" y="566928"/>
            <a:ext cx="7680960" cy="731520"/>
          </a:xfrm>
          <a:prstGeom prst="rect">
            <a:avLst/>
          </a:prstGeom>
          <a:noFill/>
        </p:spPr>
        <p:txBody>
          <a:bodyPr wrap="square" anchor="t">
            <a:noAutofit/>
          </a:bodyPr>
          <a:lstStyle/>
          <a:p>
            <a:pPr algn="l"/>
            <a:r>
              <a:rPr sz="3000" b="0" i="0">
                <a:solidFill>
                  <a:srgbClr val="16130F"/>
                </a:solidFill>
                <a:latin typeface="Georgia"/>
              </a:rPr>
              <a:t>Decisions and next steps</a:t>
            </a:r>
          </a:p>
        </p:txBody>
      </p:sp>
      <p:sp>
        <p:nvSpPr>
          <p:cNvPr id="4" name="TextBox 3"/>
          <p:cNvSpPr txBox="1"/>
          <p:nvPr/>
        </p:nvSpPr>
        <p:spPr>
          <a:xfrm>
            <a:off x="548640" y="1188720"/>
            <a:ext cx="7315200" cy="365760"/>
          </a:xfrm>
          <a:prstGeom prst="rect">
            <a:avLst/>
          </a:prstGeom>
          <a:noFill/>
        </p:spPr>
        <p:txBody>
          <a:bodyPr wrap="square" anchor="t">
            <a:noAutofit/>
          </a:bodyPr>
          <a:lstStyle/>
          <a:p>
            <a:pPr algn="l"/>
            <a:r>
              <a:rPr sz="1300" b="0" i="0">
                <a:solidFill>
                  <a:srgbClr val="4F493F"/>
                </a:solidFill>
                <a:latin typeface="Arial"/>
              </a:rPr>
              <a:t>Nobody leaves until every action has one owner and a date.</a:t>
            </a:r>
          </a:p>
        </p:txBody>
      </p:sp>
      <p:graphicFrame>
        <p:nvGraphicFramePr>
          <p:cNvPr id="5" name="Table 4"/>
          <p:cNvGraphicFramePr>
            <a:graphicFrameLocks noGrp="1"/>
          </p:cNvGraphicFramePr>
          <p:nvPr/>
        </p:nvGraphicFramePr>
        <p:xfrm>
          <a:off x="548640" y="1737360"/>
          <a:ext cx="7711135" cy="4352544"/>
        </p:xfrm>
        <a:graphic>
          <a:graphicData uri="http://schemas.openxmlformats.org/drawingml/2006/table">
            <a:tbl>
              <a:tblPr>
                <a:tableStyleId>{5C22544A-7EE6-4342-B048-85BDC9FD1C3A}</a:tableStyleId>
              </a:tblPr>
              <a:tblGrid>
                <a:gridCol w="3322015"/>
                <a:gridCol w="2103120"/>
                <a:gridCol w="1188720"/>
                <a:gridCol w="1097280"/>
              </a:tblGrid>
              <a:tr h="384048">
                <a:tc>
                  <a:txBody>
                    <a:bodyPr wrap="square"/>
                    <a:lstStyle/>
                    <a:p>
                      <a:pPr algn="l"/>
                      <a:r>
                        <a:rPr sz="900" b="1" i="0" spc="120">
                          <a:solidFill>
                            <a:srgbClr val="16130F"/>
                          </a:solidFill>
                          <a:latin typeface="Arial"/>
                        </a:rPr>
                        <a:t>DECISION OR ACTION</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BF9F4"/>
                    </a:solidFill>
                  </a:tcPr>
                </a:tc>
                <a:tc>
                  <a:txBody>
                    <a:bodyPr wrap="square"/>
                    <a:lstStyle/>
                    <a:p>
                      <a:pPr algn="l"/>
                      <a:r>
                        <a:rPr sz="900" b="1" i="0" spc="120">
                          <a:solidFill>
                            <a:srgbClr val="16130F"/>
                          </a:solidFill>
                          <a:latin typeface="Arial"/>
                        </a:rPr>
                        <a:t>OWNER</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BF9F4"/>
                    </a:solidFill>
                  </a:tcPr>
                </a:tc>
                <a:tc>
                  <a:txBody>
                    <a:bodyPr wrap="square"/>
                    <a:lstStyle/>
                    <a:p>
                      <a:pPr algn="l"/>
                      <a:r>
                        <a:rPr sz="900" b="1" i="0" spc="120">
                          <a:solidFill>
                            <a:srgbClr val="16130F"/>
                          </a:solidFill>
                          <a:latin typeface="Arial"/>
                        </a:rPr>
                        <a:t>DUE</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BF9F4"/>
                    </a:solidFill>
                  </a:tcPr>
                </a:tc>
                <a:tc>
                  <a:txBody>
                    <a:bodyPr wrap="square"/>
                    <a:lstStyle/>
                    <a:p>
                      <a:pPr algn="l"/>
                      <a:r>
                        <a:rPr sz="900" b="1" i="0" spc="120">
                          <a:solidFill>
                            <a:srgbClr val="16130F"/>
                          </a:solidFill>
                          <a:latin typeface="Arial"/>
                        </a:rPr>
                        <a:t>STATUS</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BF9F4"/>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bl>
          </a:graphicData>
        </a:graphic>
      </p:graphicFrame>
      <p:sp>
        <p:nvSpPr>
          <p:cNvPr id="6" name="Rounded Rectangle 5"/>
          <p:cNvSpPr/>
          <p:nvPr/>
        </p:nvSpPr>
        <p:spPr>
          <a:xfrm>
            <a:off x="8534095" y="1737360"/>
            <a:ext cx="3108960" cy="4352544"/>
          </a:xfrm>
          <a:prstGeom prst="roundRect">
            <a:avLst>
              <a:gd name="adj" fmla="val 1764"/>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7" name="Rectangle 6"/>
          <p:cNvSpPr/>
          <p:nvPr/>
        </p:nvSpPr>
        <p:spPr>
          <a:xfrm rot="21360000">
            <a:off x="8698687" y="1911095"/>
            <a:ext cx="146304" cy="146304"/>
          </a:xfrm>
          <a:prstGeom prst="rect">
            <a:avLst/>
          </a:prstGeom>
          <a:solidFill>
            <a:srgbClr val="BFE0B4"/>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8" name="TextBox 7"/>
          <p:cNvSpPr txBox="1"/>
          <p:nvPr/>
        </p:nvSpPr>
        <p:spPr>
          <a:xfrm>
            <a:off x="8936431" y="1847088"/>
            <a:ext cx="2560320" cy="274320"/>
          </a:xfrm>
          <a:prstGeom prst="rect">
            <a:avLst/>
          </a:prstGeom>
          <a:noFill/>
        </p:spPr>
        <p:txBody>
          <a:bodyPr wrap="square" anchor="t">
            <a:noAutofit/>
          </a:bodyPr>
          <a:lstStyle/>
          <a:p>
            <a:pPr algn="l"/>
            <a:r>
              <a:rPr sz="950" b="1" i="0" spc="140">
                <a:solidFill>
                  <a:srgbClr val="16130F"/>
                </a:solidFill>
                <a:latin typeface="Arial"/>
              </a:rPr>
              <a:t>PARKING LOT</a:t>
            </a:r>
          </a:p>
        </p:txBody>
      </p:sp>
      <p:sp>
        <p:nvSpPr>
          <p:cNvPr id="9" name="TextBox 8"/>
          <p:cNvSpPr txBox="1"/>
          <p:nvPr/>
        </p:nvSpPr>
        <p:spPr>
          <a:xfrm>
            <a:off x="8698687" y="2148840"/>
            <a:ext cx="2779776" cy="548640"/>
          </a:xfrm>
          <a:prstGeom prst="rect">
            <a:avLst/>
          </a:prstGeom>
          <a:noFill/>
        </p:spPr>
        <p:txBody>
          <a:bodyPr wrap="square" anchor="t">
            <a:noAutofit/>
          </a:bodyPr>
          <a:lstStyle/>
          <a:p>
            <a:pPr algn="l"/>
            <a:r>
              <a:rPr sz="1150" b="0" i="1">
                <a:solidFill>
                  <a:srgbClr val="4F493F"/>
                </a:solidFill>
                <a:latin typeface="Georgia"/>
              </a:rPr>
              <a:t>Good points that aren't for today.</a:t>
            </a:r>
          </a:p>
        </p:txBody>
      </p:sp>
      <p:sp>
        <p:nvSpPr>
          <p:cNvPr id="10" name="Rectangle 9"/>
          <p:cNvSpPr/>
          <p:nvPr/>
        </p:nvSpPr>
        <p:spPr>
          <a:xfrm rot="21510000">
            <a:off x="8698687" y="2697480"/>
            <a:ext cx="1463040" cy="731520"/>
          </a:xfrm>
          <a:prstGeom prst="rect">
            <a:avLst/>
          </a:prstGeom>
          <a:solidFill>
            <a:srgbClr val="BFE0B4"/>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000" b="0" i="0">
                <a:solidFill>
                  <a:srgbClr val="4F493F"/>
                </a:solidFill>
                <a:latin typeface="Arial"/>
              </a:rPr>
              <a:t>Add a note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6130F"/>
        </a:solidFill>
        <a:effectLst/>
      </p:bgPr>
    </p:bg>
    <p:spTree>
      <p:nvGrpSpPr>
        <p:cNvPr id="1" name=""/>
        <p:cNvGrpSpPr/>
        <p:nvPr/>
      </p:nvGrpSpPr>
      <p:grpSpPr/>
      <p:sp>
        <p:nvSpPr>
          <p:cNvPr id="2" name="Oval 1"/>
          <p:cNvSpPr/>
          <p:nvPr/>
        </p:nvSpPr>
        <p:spPr>
          <a:xfrm>
            <a:off x="548640" y="1463040"/>
            <a:ext cx="566928" cy="566928"/>
          </a:xfrm>
          <a:prstGeom prst="ellipse">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r>
              <a:rPr sz="2200" b="0" i="1">
                <a:solidFill>
                  <a:srgbClr val="16130F"/>
                </a:solidFill>
                <a:latin typeface="Georgia"/>
              </a:rPr>
              <a:t>T</a:t>
            </a:r>
          </a:p>
        </p:txBody>
      </p:sp>
      <p:sp>
        <p:nvSpPr>
          <p:cNvPr id="3" name="TextBox 2"/>
          <p:cNvSpPr txBox="1"/>
          <p:nvPr/>
        </p:nvSpPr>
        <p:spPr>
          <a:xfrm>
            <a:off x="1280160" y="1463040"/>
            <a:ext cx="3657600" cy="274320"/>
          </a:xfrm>
          <a:prstGeom prst="rect">
            <a:avLst/>
          </a:prstGeom>
          <a:noFill/>
        </p:spPr>
        <p:txBody>
          <a:bodyPr wrap="square" anchor="t">
            <a:noAutofit/>
          </a:bodyPr>
          <a:lstStyle/>
          <a:p>
            <a:pPr algn="l"/>
            <a:r>
              <a:rPr sz="1400" b="1" i="0">
                <a:solidFill>
                  <a:srgbClr val="F3EFE6"/>
                </a:solidFill>
                <a:latin typeface="Arial"/>
              </a:rPr>
              <a:t>Tedi</a:t>
            </a:r>
          </a:p>
        </p:txBody>
      </p:sp>
      <p:sp>
        <p:nvSpPr>
          <p:cNvPr id="4" name="TextBox 3"/>
          <p:cNvSpPr txBox="1"/>
          <p:nvPr/>
        </p:nvSpPr>
        <p:spPr>
          <a:xfrm>
            <a:off x="1280160" y="1737360"/>
            <a:ext cx="3657600" cy="274320"/>
          </a:xfrm>
          <a:prstGeom prst="rect">
            <a:avLst/>
          </a:prstGeom>
          <a:noFill/>
        </p:spPr>
        <p:txBody>
          <a:bodyPr wrap="square" anchor="t">
            <a:noAutofit/>
          </a:bodyPr>
          <a:lstStyle/>
          <a:p>
            <a:pPr algn="l"/>
            <a:r>
              <a:rPr sz="850" b="1" i="0" spc="140">
                <a:solidFill>
                  <a:srgbClr val="B9B0A0"/>
                </a:solidFill>
                <a:latin typeface="Arial"/>
              </a:rPr>
              <a:t>AI FACILITATOR</a:t>
            </a:r>
          </a:p>
        </p:txBody>
      </p:sp>
      <p:sp>
        <p:nvSpPr>
          <p:cNvPr id="5" name="TextBox 4"/>
          <p:cNvSpPr txBox="1"/>
          <p:nvPr/>
        </p:nvSpPr>
        <p:spPr>
          <a:xfrm>
            <a:off x="548640" y="2423160"/>
            <a:ext cx="8686800" cy="1645920"/>
          </a:xfrm>
          <a:prstGeom prst="rect">
            <a:avLst/>
          </a:prstGeom>
          <a:noFill/>
        </p:spPr>
        <p:txBody>
          <a:bodyPr wrap="square" anchor="t">
            <a:noAutofit/>
          </a:bodyPr>
          <a:lstStyle/>
          <a:p>
            <a:pPr algn="l">
              <a:lnSpc>
                <a:spcPct val="95000"/>
              </a:lnSpc>
            </a:pPr>
            <a:r>
              <a:rPr sz="4600" b="0" i="0">
                <a:solidFill>
                  <a:srgbClr val="F3EFE6"/>
                </a:solidFill>
                <a:latin typeface="Georgia"/>
              </a:rPr>
              <a:t>Next time, let Tedi run your Process Mapping.</a:t>
            </a:r>
          </a:p>
        </p:txBody>
      </p:sp>
      <p:sp>
        <p:nvSpPr>
          <p:cNvPr id="6" name="TextBox 5"/>
          <p:cNvSpPr txBox="1"/>
          <p:nvPr/>
        </p:nvSpPr>
        <p:spPr>
          <a:xfrm>
            <a:off x="548640" y="4069080"/>
            <a:ext cx="6858000" cy="914400"/>
          </a:xfrm>
          <a:prstGeom prst="rect">
            <a:avLst/>
          </a:prstGeom>
          <a:noFill/>
        </p:spPr>
        <p:txBody>
          <a:bodyPr wrap="square" anchor="t">
            <a:noAutofit/>
          </a:bodyPr>
          <a:lstStyle/>
          <a:p>
            <a:pPr algn="l"/>
            <a:r>
              <a:rPr sz="1500" b="0" i="0">
                <a:solidFill>
                  <a:srgbClr val="B9B0A0"/>
                </a:solidFill>
                <a:latin typeface="Arial"/>
              </a:rPr>
              <a:t>Your team on video, one shared canvas, and a facilitator who keeps every section moving and writes up the decisions. Free to start.</a:t>
            </a:r>
          </a:p>
        </p:txBody>
      </p:sp>
      <p:sp>
        <p:nvSpPr>
          <p:cNvPr id="7" name="TextBox 6"/>
          <p:cNvSpPr txBox="1"/>
          <p:nvPr/>
        </p:nvSpPr>
        <p:spPr>
          <a:xfrm>
            <a:off x="548640" y="5074920"/>
            <a:ext cx="7315200" cy="365760"/>
          </a:xfrm>
          <a:prstGeom prst="rect">
            <a:avLst/>
          </a:prstGeom>
          <a:noFill/>
        </p:spPr>
        <p:txBody>
          <a:bodyPr wrap="square" anchor="t">
            <a:noAutofit/>
          </a:bodyPr>
          <a:lstStyle/>
          <a:p>
            <a:pPr algn="l"/>
            <a:r>
              <a:rPr sz="1500" b="1" i="0">
                <a:solidFill>
                  <a:srgbClr val="F5A623"/>
                </a:solidFill>
                <a:latin typeface="Arial"/>
                <a:hlinkClick r:id="rId2"/>
              </a:rPr>
              <a:t>teamsfacilitator.com/process-mapping-template</a:t>
            </a:r>
          </a:p>
        </p:txBody>
      </p:sp>
      <p:pic>
        <p:nvPicPr>
          <p:cNvPr id="8" name="Picture 7" descr=".wordmark-dark.png"/>
          <p:cNvPicPr>
            <a:picLocks noChangeAspect="1"/>
          </p:cNvPicPr>
          <p:nvPr/>
        </p:nvPicPr>
        <p:blipFill>
          <a:blip r:embed="rId3"/>
          <a:stretch>
            <a:fillRect/>
          </a:stretch>
        </p:blipFill>
        <p:spPr>
          <a:xfrm>
            <a:off x="10180015" y="6080760"/>
            <a:ext cx="2785803" cy="3200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Mapping Template</dc:title>
  <dc:subject>Free Process Mapping workshop slides</dc:subject>
  <dc:creator>Teams Facilitator</dc:creator>
  <cp:keywords>Process Mapping template, Process Mapping, workshop slides, Teams Facilitator</cp:keywords>
  <dc:description>https://www.teamsfacilitator.com/process-mapping-template</dc:description>
  <cp:lastModifiedBy>Steve Canny</cp:lastModifiedBy>
  <cp:revision>1</cp:revision>
  <dcterms:created xsi:type="dcterms:W3CDTF">2013-01-27T09:14:16Z</dcterms:created>
  <dcterms:modified xsi:type="dcterms:W3CDTF">2013-01-27T09:15:58Z</dcterms:modified>
  <cp:category/>
</cp:coreProperties>
</file>