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C172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914400" y="2011680"/>
            <a:ext cx="10332720" cy="228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4400" b="1">
                <a:solidFill>
                  <a:srgbClr val="F5A623"/>
                </a:solidFill>
                <a:latin typeface="Arial"/>
              </a:defRPr>
            </a:pPr>
            <a:r>
              <a:t>Retrospectives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182880"/>
            <a:ext cx="11274552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C1726"/>
                </a:solidFill>
                <a:latin typeface="Arial"/>
              </a:defRPr>
            </a:pPr>
            <a:r>
              <a:t>Retrospectives Template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280160"/>
            <a:ext cx="2066543" cy="45720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57200" y="1280160"/>
            <a:ext cx="2066543" cy="384048"/>
          </a:xfrm>
          <a:prstGeom prst="rect">
            <a:avLst/>
          </a:prstGeom>
          <a:solidFill>
            <a:srgbClr val="8E433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66928" y="1280160"/>
            <a:ext cx="1847087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b="1" sz="1050">
                <a:solidFill>
                  <a:srgbClr val="FFFFFF"/>
                </a:solidFill>
              </a:defRPr>
            </a:pPr>
            <a:r>
              <a:t>Keep Doing</a:t>
            </a:r>
          </a:p>
          <a:p/>
          <a:p>
            <a:pPr>
              <a:defRPr b="1" sz="850">
                <a:solidFill>
                  <a:srgbClr val="6B7280"/>
                </a:solidFill>
              </a:defRPr>
            </a:pPr>
            <a:r>
              <a:t>Guiding Questions:</a:t>
            </a:r>
          </a:p>
          <a:p>
            <a:pPr>
              <a:defRPr i="1" sz="800">
                <a:solidFill>
                  <a:srgbClr val="6B7280"/>
                </a:solidFill>
              </a:defRPr>
            </a:pPr>
            <a:r>
              <a:t>• What worked exceptionally well during this sprint?</a:t>
            </a:r>
          </a:p>
          <a:p>
            <a:pPr>
              <a:defRPr i="1" sz="800">
                <a:solidFill>
                  <a:srgbClr val="6B7280"/>
                </a:solidFill>
              </a:defRPr>
            </a:pPr>
            <a:r>
              <a:t>• What practices must we protect and maintain?</a:t>
            </a:r>
          </a:p>
          <a:p>
            <a:br/>
            <a:r>
              <a:t>[Click to add feedback]</a:t>
            </a:r>
          </a:p>
        </p:txBody>
      </p:sp>
      <p:sp>
        <p:nvSpPr>
          <p:cNvPr id="6" name="Rectangle 5"/>
          <p:cNvSpPr/>
          <p:nvPr/>
        </p:nvSpPr>
        <p:spPr>
          <a:xfrm>
            <a:off x="2706624" y="1280160"/>
            <a:ext cx="2066543" cy="45720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2706624" y="1280160"/>
            <a:ext cx="2066543" cy="384048"/>
          </a:xfrm>
          <a:prstGeom prst="rect">
            <a:avLst/>
          </a:prstGeom>
          <a:solidFill>
            <a:srgbClr val="6B72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2816352" y="1280160"/>
            <a:ext cx="1847087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b="1" sz="1050">
                <a:solidFill>
                  <a:srgbClr val="FFFFFF"/>
                </a:solidFill>
              </a:defRPr>
            </a:pPr>
            <a:r>
              <a:t>Less Of</a:t>
            </a:r>
          </a:p>
          <a:p/>
          <a:p>
            <a:pPr>
              <a:defRPr b="1" sz="850">
                <a:solidFill>
                  <a:srgbClr val="6B7280"/>
                </a:solidFill>
              </a:defRPr>
            </a:pPr>
            <a:r>
              <a:t>Guiding Questions:</a:t>
            </a:r>
          </a:p>
          <a:p>
            <a:pPr>
              <a:defRPr i="1" sz="800">
                <a:solidFill>
                  <a:srgbClr val="6B7280"/>
                </a:solidFill>
              </a:defRPr>
            </a:pPr>
            <a:r>
              <a:t>• What practices are useful but currently taking up too much time?</a:t>
            </a:r>
          </a:p>
          <a:p>
            <a:pPr>
              <a:defRPr i="1" sz="800">
                <a:solidFill>
                  <a:srgbClr val="6B7280"/>
                </a:solidFill>
              </a:defRPr>
            </a:pPr>
            <a:r>
              <a:t>• Where should we reduce our focus or scale back?</a:t>
            </a:r>
          </a:p>
          <a:p>
            <a:br/>
            <a:r>
              <a:t>[Click to add feedback]</a:t>
            </a:r>
          </a:p>
        </p:txBody>
      </p:sp>
      <p:sp>
        <p:nvSpPr>
          <p:cNvPr id="9" name="Rectangle 8"/>
          <p:cNvSpPr/>
          <p:nvPr/>
        </p:nvSpPr>
        <p:spPr>
          <a:xfrm>
            <a:off x="4956048" y="1280160"/>
            <a:ext cx="2066543" cy="45720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956048" y="1280160"/>
            <a:ext cx="2066543" cy="384048"/>
          </a:xfrm>
          <a:prstGeom prst="rect">
            <a:avLst/>
          </a:prstGeom>
          <a:solidFill>
            <a:srgbClr val="F5A6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065776" y="1280160"/>
            <a:ext cx="1847087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b="1" sz="1050">
                <a:solidFill>
                  <a:srgbClr val="FFFFFF"/>
                </a:solidFill>
              </a:defRPr>
            </a:pPr>
            <a:r>
              <a:t>More Of</a:t>
            </a:r>
          </a:p>
          <a:p/>
          <a:p>
            <a:pPr>
              <a:defRPr b="1" sz="850">
                <a:solidFill>
                  <a:srgbClr val="6B7280"/>
                </a:solidFill>
              </a:defRPr>
            </a:pPr>
            <a:r>
              <a:t>Guiding Questions:</a:t>
            </a:r>
          </a:p>
          <a:p>
            <a:pPr>
              <a:defRPr i="1" sz="800">
                <a:solidFill>
                  <a:srgbClr val="6B7280"/>
                </a:solidFill>
              </a:defRPr>
            </a:pPr>
            <a:r>
              <a:t>• What processes are working but should be scaled up or done more frequently?</a:t>
            </a:r>
          </a:p>
          <a:p>
            <a:pPr>
              <a:defRPr i="1" sz="800">
                <a:solidFill>
                  <a:srgbClr val="6B7280"/>
                </a:solidFill>
              </a:defRPr>
            </a:pPr>
            <a:r>
              <a:t>• Where can we amplify our efforts for higher impact?</a:t>
            </a:r>
          </a:p>
          <a:p>
            <a:br/>
            <a:r>
              <a:t>[Click to add feedback]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205472" y="1280160"/>
            <a:ext cx="2066543" cy="45720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7205472" y="1280160"/>
            <a:ext cx="2066543" cy="384048"/>
          </a:xfrm>
          <a:prstGeom prst="rect">
            <a:avLst/>
          </a:prstGeom>
          <a:solidFill>
            <a:srgbClr val="1E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315200" y="1280160"/>
            <a:ext cx="1847087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b="1" sz="1050">
                <a:solidFill>
                  <a:srgbClr val="FFFFFF"/>
                </a:solidFill>
              </a:defRPr>
            </a:pPr>
            <a:r>
              <a:t>Stop Doing</a:t>
            </a:r>
          </a:p>
          <a:p/>
          <a:p>
            <a:pPr>
              <a:defRPr b="1" sz="850">
                <a:solidFill>
                  <a:srgbClr val="6B7280"/>
                </a:solidFill>
              </a:defRPr>
            </a:pPr>
            <a:r>
              <a:t>Guiding Questions:</a:t>
            </a:r>
          </a:p>
          <a:p>
            <a:pPr>
              <a:defRPr i="1" sz="800">
                <a:solidFill>
                  <a:srgbClr val="6B7280"/>
                </a:solidFill>
              </a:defRPr>
            </a:pPr>
            <a:r>
              <a:t>• What activities are wasting team time without adding value?</a:t>
            </a:r>
          </a:p>
          <a:p>
            <a:pPr>
              <a:defRPr i="1" sz="800">
                <a:solidFill>
                  <a:srgbClr val="6B7280"/>
                </a:solidFill>
              </a:defRPr>
            </a:pPr>
            <a:r>
              <a:t>• What friction points should we eliminate immediately?</a:t>
            </a:r>
          </a:p>
          <a:p>
            <a:br/>
            <a:r>
              <a:t>[Click to add feedback]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54896" y="1280160"/>
            <a:ext cx="2066543" cy="45720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9454896" y="1280160"/>
            <a:ext cx="2066543" cy="384048"/>
          </a:xfrm>
          <a:prstGeom prst="rect">
            <a:avLst/>
          </a:prstGeom>
          <a:solidFill>
            <a:srgbClr val="10B98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564624" y="1280160"/>
            <a:ext cx="1847087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b="1" sz="1050">
                <a:solidFill>
                  <a:srgbClr val="FFFFFF"/>
                </a:solidFill>
              </a:defRPr>
            </a:pPr>
            <a:r>
              <a:t>Start Doing</a:t>
            </a:r>
          </a:p>
          <a:p/>
          <a:p>
            <a:pPr>
              <a:defRPr b="1" sz="850">
                <a:solidFill>
                  <a:srgbClr val="6B7280"/>
                </a:solidFill>
              </a:defRPr>
            </a:pPr>
            <a:r>
              <a:t>Guiding Questions:</a:t>
            </a:r>
          </a:p>
          <a:p>
            <a:pPr>
              <a:defRPr i="1" sz="800">
                <a:solidFill>
                  <a:srgbClr val="6B7280"/>
                </a:solidFill>
              </a:defRPr>
            </a:pPr>
            <a:r>
              <a:t>• What new experiments or processes should we introduce in the next sprint?</a:t>
            </a:r>
          </a:p>
          <a:p>
            <a:pPr>
              <a:defRPr i="1" sz="800">
                <a:solidFill>
                  <a:srgbClr val="6B7280"/>
                </a:solidFill>
              </a:defRPr>
            </a:pPr>
            <a:r>
              <a:t>• What tools or behaviors can solve current roadblocks?</a:t>
            </a:r>
          </a:p>
          <a:p>
            <a:br/>
            <a:r>
              <a:t>[Click to add feedback]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7200" y="6492240"/>
            <a:ext cx="11274552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9CA3AF"/>
                </a:solidFill>
              </a:defRPr>
            </a:pPr>
            <a:r>
              <a:t>Interactive template: teamsfacilitator.com/retrospective-template | Powered by Methodiq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