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C172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914400" y="2011680"/>
            <a:ext cx="10332720" cy="2286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4400" b="1">
                <a:solidFill>
                  <a:srgbClr val="F5A623"/>
                </a:solidFill>
                <a:latin typeface="Arial"/>
              </a:defRPr>
            </a:pPr>
            <a:r>
              <a:t>SWOT Analysis Template</a:t>
            </a:r>
          </a:p>
          <a:p>
            <a:pPr algn="ctr">
              <a:defRPr sz="2000">
                <a:solidFill>
                  <a:srgbClr val="FFFFFF"/>
                </a:solidFill>
                <a:latin typeface="Arial"/>
              </a:defRPr>
            </a:pPr>
            <a:r>
              <a:t>Strategic Planning &amp; Analysis Template</a:t>
            </a:r>
          </a:p>
          <a:p>
            <a:br/>
            <a:pPr algn="ctr">
              <a:defRPr sz="1200" i="1">
                <a:solidFill>
                  <a:srgbClr val="9CA3AF"/>
                </a:solidFill>
                <a:latin typeface="Arial"/>
              </a:defRPr>
            </a:pPr>
            <a:r>
              <a:t>Run a multiplayer interactive SWOT Analysis session at: teamsfacilitator.com/swot-analysis-template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182880"/>
            <a:ext cx="11274552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0C1726"/>
                </a:solidFill>
                <a:latin typeface="Arial"/>
              </a:defRPr>
            </a:pPr>
            <a:r>
              <a:t>SWOT Matrix Analysis</a:t>
            </a:r>
          </a:p>
          <a:p>
            <a:pPr>
              <a:defRPr sz="1100">
                <a:solidFill>
                  <a:srgbClr val="6B7280"/>
                </a:solidFill>
                <a:latin typeface="Arial"/>
              </a:defRPr>
            </a:pPr>
            <a:r>
              <a:t>Evaluate internal capabilities against external market forces.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371600"/>
            <a:ext cx="5394960" cy="233172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57200" y="1371600"/>
            <a:ext cx="5394960" cy="411480"/>
          </a:xfrm>
          <a:prstGeom prst="rect">
            <a:avLst/>
          </a:prstGeom>
          <a:solidFill>
            <a:srgbClr val="8E433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94360" y="1371600"/>
            <a:ext cx="5120640" cy="2331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200" b="1">
                <a:solidFill>
                  <a:srgbClr val="FFFFFF"/>
                </a:solidFill>
                <a:latin typeface="Arial"/>
              </a:defRPr>
            </a:pPr>
            <a:r>
              <a:t>STRENGTHS</a:t>
            </a:r>
          </a:p>
          <a:p>
            <a:pPr>
              <a:defRPr sz="1000"/>
            </a:pPr>
          </a:p>
          <a:p>
            <a:pPr>
              <a:defRPr sz="950" b="1">
                <a:solidFill>
                  <a:srgbClr val="6B7280"/>
                </a:solidFill>
                <a:latin typeface="Arial"/>
              </a:defRPr>
            </a:pPr>
            <a:r>
              <a:t>Guiding Questions:</a:t>
            </a:r>
          </a:p>
          <a:p>
            <a:pPr>
              <a:defRPr sz="950" i="1">
                <a:solidFill>
                  <a:srgbClr val="6B7280"/>
                </a:solidFill>
                <a:latin typeface="Arial"/>
              </a:defRPr>
            </a:pPr>
            <a:r>
              <a:t>• What are our unique core capabilities?</a:t>
            </a:r>
          </a:p>
          <a:p>
            <a:pPr>
              <a:defRPr sz="950" i="1">
                <a:solidFill>
                  <a:srgbClr val="6B7280"/>
                </a:solidFill>
                <a:latin typeface="Arial"/>
              </a:defRPr>
            </a:pPr>
            <a:r>
              <a:t>• What proprietary assets or moats do we possess?</a:t>
            </a:r>
          </a:p>
          <a:p>
            <a:pPr>
              <a:defRPr sz="950" i="1">
                <a:solidFill>
                  <a:srgbClr val="6B7280"/>
                </a:solidFill>
                <a:latin typeface="Arial"/>
              </a:defRPr>
            </a:pPr>
            <a:r>
              <a:t>• What do customers tell us we do exceptionally well?</a:t>
            </a:r>
          </a:p>
          <a:p>
            <a:br/>
            <a:pPr>
              <a:defRPr sz="1000">
                <a:solidFill>
                  <a:srgbClr val="9CA3AF"/>
                </a:solidFill>
                <a:latin typeface="Arial"/>
              </a:defRPr>
            </a:pPr>
            <a:r>
              <a:t>[Click to add bullet points]</a:t>
            </a:r>
          </a:p>
        </p:txBody>
      </p:sp>
      <p:sp>
        <p:nvSpPr>
          <p:cNvPr id="6" name="Rectangle 5"/>
          <p:cNvSpPr/>
          <p:nvPr/>
        </p:nvSpPr>
        <p:spPr>
          <a:xfrm>
            <a:off x="6217920" y="1371600"/>
            <a:ext cx="5394960" cy="233172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6217920" y="1371600"/>
            <a:ext cx="5394960" cy="411480"/>
          </a:xfrm>
          <a:prstGeom prst="rect">
            <a:avLst/>
          </a:prstGeom>
          <a:solidFill>
            <a:srgbClr val="6B72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355080" y="1371600"/>
            <a:ext cx="5120640" cy="2331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200" b="1">
                <a:solidFill>
                  <a:srgbClr val="FFFFFF"/>
                </a:solidFill>
                <a:latin typeface="Arial"/>
              </a:defRPr>
            </a:pPr>
            <a:r>
              <a:t>WEAKNESSES</a:t>
            </a:r>
          </a:p>
          <a:p>
            <a:pPr>
              <a:defRPr sz="1000"/>
            </a:pPr>
          </a:p>
          <a:p>
            <a:pPr>
              <a:defRPr sz="950" b="1">
                <a:solidFill>
                  <a:srgbClr val="6B7280"/>
                </a:solidFill>
                <a:latin typeface="Arial"/>
              </a:defRPr>
            </a:pPr>
            <a:r>
              <a:t>Guiding Questions:</a:t>
            </a:r>
          </a:p>
          <a:p>
            <a:pPr>
              <a:defRPr sz="950" i="1">
                <a:solidFill>
                  <a:srgbClr val="6B7280"/>
                </a:solidFill>
                <a:latin typeface="Arial"/>
              </a:defRPr>
            </a:pPr>
            <a:r>
              <a:t>• What operational friction points slow us down?</a:t>
            </a:r>
          </a:p>
          <a:p>
            <a:pPr>
              <a:defRPr sz="950" i="1">
                <a:solidFill>
                  <a:srgbClr val="6B7280"/>
                </a:solidFill>
                <a:latin typeface="Arial"/>
              </a:defRPr>
            </a:pPr>
            <a:r>
              <a:t>• Where do we lack expertise or key resources?</a:t>
            </a:r>
          </a:p>
          <a:p>
            <a:pPr>
              <a:defRPr sz="950" i="1">
                <a:solidFill>
                  <a:srgbClr val="6B7280"/>
                </a:solidFill>
                <a:latin typeface="Arial"/>
              </a:defRPr>
            </a:pPr>
            <a:r>
              <a:t>• Why do customers choose competitors over us?</a:t>
            </a:r>
          </a:p>
          <a:p>
            <a:br/>
            <a:pPr>
              <a:defRPr sz="1000">
                <a:solidFill>
                  <a:srgbClr val="9CA3AF"/>
                </a:solidFill>
                <a:latin typeface="Arial"/>
              </a:defRPr>
            </a:pPr>
            <a:r>
              <a:t>[Click to add bullet points]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" y="4023360"/>
            <a:ext cx="5394960" cy="233172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457200" y="4023360"/>
            <a:ext cx="5394960" cy="411480"/>
          </a:xfrm>
          <a:prstGeom prst="rect">
            <a:avLst/>
          </a:prstGeom>
          <a:solidFill>
            <a:srgbClr val="F5A62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594360" y="4023360"/>
            <a:ext cx="5120640" cy="2331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200" b="1">
                <a:solidFill>
                  <a:srgbClr val="FFFFFF"/>
                </a:solidFill>
                <a:latin typeface="Arial"/>
              </a:defRPr>
            </a:pPr>
            <a:r>
              <a:t>OPPORTUNITIES</a:t>
            </a:r>
          </a:p>
          <a:p>
            <a:pPr>
              <a:defRPr sz="1000"/>
            </a:pPr>
          </a:p>
          <a:p>
            <a:pPr>
              <a:defRPr sz="950" b="1">
                <a:solidFill>
                  <a:srgbClr val="6B7280"/>
                </a:solidFill>
                <a:latin typeface="Arial"/>
              </a:defRPr>
            </a:pPr>
            <a:r>
              <a:t>Guiding Questions:</a:t>
            </a:r>
          </a:p>
          <a:p>
            <a:pPr>
              <a:defRPr sz="950" i="1">
                <a:solidFill>
                  <a:srgbClr val="6B7280"/>
                </a:solidFill>
                <a:latin typeface="Arial"/>
              </a:defRPr>
            </a:pPr>
            <a:r>
              <a:t>• What emerging customer needs can we fulfill?</a:t>
            </a:r>
          </a:p>
          <a:p>
            <a:pPr>
              <a:defRPr sz="950" i="1">
                <a:solidFill>
                  <a:srgbClr val="6B7280"/>
                </a:solidFill>
                <a:latin typeface="Arial"/>
              </a:defRPr>
            </a:pPr>
            <a:r>
              <a:t>• What technological shifts or trends can we ride?</a:t>
            </a:r>
          </a:p>
          <a:p>
            <a:pPr>
              <a:defRPr sz="950" i="1">
                <a:solidFill>
                  <a:srgbClr val="6B7280"/>
                </a:solidFill>
                <a:latin typeface="Arial"/>
              </a:defRPr>
            </a:pPr>
            <a:r>
              <a:t>• Are there underserved niches in our target market?</a:t>
            </a:r>
          </a:p>
          <a:p>
            <a:br/>
            <a:pPr>
              <a:defRPr sz="1000">
                <a:solidFill>
                  <a:srgbClr val="9CA3AF"/>
                </a:solidFill>
                <a:latin typeface="Arial"/>
              </a:defRPr>
            </a:pPr>
            <a:r>
              <a:t>[Click to add bullet points]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217920" y="4023360"/>
            <a:ext cx="5394960" cy="233172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6217920" y="4023360"/>
            <a:ext cx="5394960" cy="411480"/>
          </a:xfrm>
          <a:prstGeom prst="rect">
            <a:avLst/>
          </a:prstGeom>
          <a:solidFill>
            <a:srgbClr val="1E3A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355080" y="4023360"/>
            <a:ext cx="5120640" cy="2331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200" b="1">
                <a:solidFill>
                  <a:srgbClr val="FFFFFF"/>
                </a:solidFill>
                <a:latin typeface="Arial"/>
              </a:defRPr>
            </a:pPr>
            <a:r>
              <a:t>THREATS</a:t>
            </a:r>
          </a:p>
          <a:p>
            <a:pPr>
              <a:defRPr sz="1000"/>
            </a:pPr>
          </a:p>
          <a:p>
            <a:pPr>
              <a:defRPr sz="950" b="1">
                <a:solidFill>
                  <a:srgbClr val="6B7280"/>
                </a:solidFill>
                <a:latin typeface="Arial"/>
              </a:defRPr>
            </a:pPr>
            <a:r>
              <a:t>Guiding Questions:</a:t>
            </a:r>
          </a:p>
          <a:p>
            <a:pPr>
              <a:defRPr sz="950" i="1">
                <a:solidFill>
                  <a:srgbClr val="6B7280"/>
                </a:solidFill>
                <a:latin typeface="Arial"/>
              </a:defRPr>
            </a:pPr>
            <a:r>
              <a:t>• What regulatory changes could disrupt our operations?</a:t>
            </a:r>
          </a:p>
          <a:p>
            <a:pPr>
              <a:defRPr sz="950" i="1">
                <a:solidFill>
                  <a:srgbClr val="6B7280"/>
                </a:solidFill>
                <a:latin typeface="Arial"/>
              </a:defRPr>
            </a:pPr>
            <a:r>
              <a:t>• What aggressive moves are top competitors making?</a:t>
            </a:r>
          </a:p>
          <a:p>
            <a:pPr>
              <a:defRPr sz="950" i="1">
                <a:solidFill>
                  <a:srgbClr val="6B7280"/>
                </a:solidFill>
                <a:latin typeface="Arial"/>
              </a:defRPr>
            </a:pPr>
            <a:r>
              <a:t>• What macroeconomic factors pose risk to margins?</a:t>
            </a:r>
          </a:p>
          <a:p>
            <a:br/>
            <a:pPr>
              <a:defRPr sz="1000">
                <a:solidFill>
                  <a:srgbClr val="9CA3AF"/>
                </a:solidFill>
                <a:latin typeface="Arial"/>
              </a:defRPr>
            </a:pPr>
            <a:r>
              <a:t>[Click to add bullet points]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7200" y="6446520"/>
            <a:ext cx="11274552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solidFill>
                  <a:srgbClr val="9CA3AF"/>
                </a:solidFill>
                <a:latin typeface="Arial"/>
              </a:defRPr>
            </a:pPr>
            <a:r>
              <a:t>Interactive SWOT template: teamsfacilitator.com/swot-analysis-template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